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9"/>
  </p:notesMasterIdLst>
  <p:sldIdLst>
    <p:sldId id="256" r:id="rId2"/>
    <p:sldId id="387" r:id="rId3"/>
    <p:sldId id="264" r:id="rId4"/>
    <p:sldId id="322" r:id="rId5"/>
    <p:sldId id="326" r:id="rId6"/>
    <p:sldId id="318" r:id="rId7"/>
    <p:sldId id="319" r:id="rId8"/>
    <p:sldId id="321" r:id="rId9"/>
    <p:sldId id="308" r:id="rId10"/>
    <p:sldId id="320" r:id="rId11"/>
    <p:sldId id="312" r:id="rId12"/>
    <p:sldId id="386" r:id="rId13"/>
    <p:sldId id="327" r:id="rId14"/>
    <p:sldId id="332" r:id="rId15"/>
    <p:sldId id="405" r:id="rId16"/>
    <p:sldId id="394" r:id="rId17"/>
    <p:sldId id="395"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AD47"/>
    <a:srgbClr val="A50021"/>
    <a:srgbClr val="FBE5D6"/>
    <a:srgbClr val="FF66FF"/>
    <a:srgbClr val="FF0000"/>
    <a:srgbClr val="FF7C80"/>
    <a:srgbClr val="CCFFCC"/>
    <a:srgbClr val="99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5244" autoAdjust="0"/>
  </p:normalViewPr>
  <p:slideViewPr>
    <p:cSldViewPr snapToGrid="0">
      <p:cViewPr varScale="1">
        <p:scale>
          <a:sx n="68" d="100"/>
          <a:sy n="68" d="100"/>
        </p:scale>
        <p:origin x="82" y="4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9A56333-B87A-46DA-8868-DE3241A90834}" type="datetimeFigureOut">
              <a:rPr kumimoji="1" lang="ja-JP" altLang="en-US" smtClean="0"/>
              <a:t>2023/6/14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70C2A3E-5F7F-471A-B1F4-985D875695DA}" type="slidenum">
              <a:rPr kumimoji="1" lang="ja-JP" altLang="en-US" smtClean="0"/>
              <a:t>‹#›</a:t>
            </a:fld>
            <a:endParaRPr kumimoji="1" lang="ja-JP" altLang="en-US"/>
          </a:p>
        </p:txBody>
      </p:sp>
    </p:spTree>
    <p:extLst>
      <p:ext uri="{BB962C8B-B14F-4D97-AF65-F5344CB8AC3E}">
        <p14:creationId xmlns:p14="http://schemas.microsoft.com/office/powerpoint/2010/main" val="13301367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・近年地球温暖化による極端な現象が頻繁に発生するようになっています</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・地球の平均気温は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℃から４℃上昇することは確実であり</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それに伴う気候変動により極端な豪雨の規模がさらに増大化及び頻発化することが分かっています</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・一方で</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河川計画への反映は十分に進んでいるとは言えず</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地球温高の影響を適切に評価し</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反映されることが急務となっています</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従来の治水計画のあり方そのものにもにも課題が存在しています</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1000" dirty="0"/>
          </a:p>
        </p:txBody>
      </p:sp>
      <p:sp>
        <p:nvSpPr>
          <p:cNvPr id="4" name="スライド番号プレースホルダー 3"/>
          <p:cNvSpPr>
            <a:spLocks noGrp="1"/>
          </p:cNvSpPr>
          <p:nvPr>
            <p:ph type="sldNum" sz="quarter" idx="10"/>
          </p:nvPr>
        </p:nvSpPr>
        <p:spPr/>
        <p:txBody>
          <a:bodyPr/>
          <a:lstStyle/>
          <a:p>
            <a:fld id="{218C1314-2539-475C-B3DD-D504E99397CC}" type="slidenum">
              <a:rPr kumimoji="1" lang="ja-JP" altLang="en-US" smtClean="0"/>
              <a:t>3</a:t>
            </a:fld>
            <a:endParaRPr kumimoji="1" lang="ja-JP" altLang="en-US"/>
          </a:p>
        </p:txBody>
      </p:sp>
    </p:spTree>
    <p:extLst>
      <p:ext uri="{BB962C8B-B14F-4D97-AF65-F5344CB8AC3E}">
        <p14:creationId xmlns:p14="http://schemas.microsoft.com/office/powerpoint/2010/main" val="284635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19E8C97-13DA-4CAE-880F-341800C22D37}" type="slidenum">
              <a:rPr kumimoji="1" lang="ja-JP" altLang="en-US" smtClean="0"/>
              <a:t>15</a:t>
            </a:fld>
            <a:endParaRPr kumimoji="1" lang="ja-JP" altLang="en-US"/>
          </a:p>
        </p:txBody>
      </p:sp>
    </p:spTree>
    <p:extLst>
      <p:ext uri="{BB962C8B-B14F-4D97-AF65-F5344CB8AC3E}">
        <p14:creationId xmlns:p14="http://schemas.microsoft.com/office/powerpoint/2010/main" val="303420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70C2A3E-5F7F-471A-B1F4-985D875695DA}" type="slidenum">
              <a:rPr kumimoji="1" lang="ja-JP" altLang="en-US" smtClean="0"/>
              <a:t>16</a:t>
            </a:fld>
            <a:endParaRPr kumimoji="1" lang="ja-JP" altLang="en-US"/>
          </a:p>
        </p:txBody>
      </p:sp>
    </p:spTree>
    <p:extLst>
      <p:ext uri="{BB962C8B-B14F-4D97-AF65-F5344CB8AC3E}">
        <p14:creationId xmlns:p14="http://schemas.microsoft.com/office/powerpoint/2010/main" val="509844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70C2A3E-5F7F-471A-B1F4-985D875695DA}" type="slidenum">
              <a:rPr kumimoji="1" lang="ja-JP" altLang="en-US" smtClean="0"/>
              <a:t>17</a:t>
            </a:fld>
            <a:endParaRPr kumimoji="1" lang="ja-JP" altLang="en-US"/>
          </a:p>
        </p:txBody>
      </p:sp>
    </p:spTree>
    <p:extLst>
      <p:ext uri="{BB962C8B-B14F-4D97-AF65-F5344CB8AC3E}">
        <p14:creationId xmlns:p14="http://schemas.microsoft.com/office/powerpoint/2010/main" val="15508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00" dirty="0"/>
          </a:p>
        </p:txBody>
      </p:sp>
      <p:sp>
        <p:nvSpPr>
          <p:cNvPr id="4" name="スライド番号プレースホルダー 3"/>
          <p:cNvSpPr>
            <a:spLocks noGrp="1"/>
          </p:cNvSpPr>
          <p:nvPr>
            <p:ph type="sldNum" sz="quarter" idx="10"/>
          </p:nvPr>
        </p:nvSpPr>
        <p:spPr/>
        <p:txBody>
          <a:bodyPr/>
          <a:lstStyle/>
          <a:p>
            <a:fld id="{218C1314-2539-475C-B3DD-D504E99397CC}" type="slidenum">
              <a:rPr kumimoji="1" lang="ja-JP" altLang="en-US" smtClean="0"/>
              <a:t>4</a:t>
            </a:fld>
            <a:endParaRPr kumimoji="1" lang="ja-JP" altLang="en-US"/>
          </a:p>
        </p:txBody>
      </p:sp>
    </p:spTree>
    <p:extLst>
      <p:ext uri="{BB962C8B-B14F-4D97-AF65-F5344CB8AC3E}">
        <p14:creationId xmlns:p14="http://schemas.microsoft.com/office/powerpoint/2010/main" val="298732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00" dirty="0"/>
          </a:p>
        </p:txBody>
      </p:sp>
      <p:sp>
        <p:nvSpPr>
          <p:cNvPr id="4" name="スライド番号プレースホルダー 3"/>
          <p:cNvSpPr>
            <a:spLocks noGrp="1"/>
          </p:cNvSpPr>
          <p:nvPr>
            <p:ph type="sldNum" sz="quarter" idx="10"/>
          </p:nvPr>
        </p:nvSpPr>
        <p:spPr/>
        <p:txBody>
          <a:bodyPr/>
          <a:lstStyle/>
          <a:p>
            <a:fld id="{218C1314-2539-475C-B3DD-D504E99397CC}" type="slidenum">
              <a:rPr kumimoji="1" lang="ja-JP" altLang="en-US" smtClean="0"/>
              <a:t>8</a:t>
            </a:fld>
            <a:endParaRPr kumimoji="1" lang="ja-JP" altLang="en-US"/>
          </a:p>
        </p:txBody>
      </p:sp>
    </p:spTree>
    <p:extLst>
      <p:ext uri="{BB962C8B-B14F-4D97-AF65-F5344CB8AC3E}">
        <p14:creationId xmlns:p14="http://schemas.microsoft.com/office/powerpoint/2010/main" val="376741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18C1314-2539-475C-B3DD-D504E99397CC}" type="slidenum">
              <a:rPr kumimoji="1" lang="ja-JP" altLang="en-US" smtClean="0"/>
              <a:t>9</a:t>
            </a:fld>
            <a:endParaRPr kumimoji="1" lang="ja-JP" altLang="en-US"/>
          </a:p>
        </p:txBody>
      </p:sp>
    </p:spTree>
    <p:extLst>
      <p:ext uri="{BB962C8B-B14F-4D97-AF65-F5344CB8AC3E}">
        <p14:creationId xmlns:p14="http://schemas.microsoft.com/office/powerpoint/2010/main" val="110140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18C1314-2539-475C-B3DD-D504E99397CC}" type="slidenum">
              <a:rPr kumimoji="1" lang="ja-JP" altLang="en-US" smtClean="0"/>
              <a:t>10</a:t>
            </a:fld>
            <a:endParaRPr kumimoji="1" lang="ja-JP" altLang="en-US"/>
          </a:p>
        </p:txBody>
      </p:sp>
    </p:spTree>
    <p:extLst>
      <p:ext uri="{BB962C8B-B14F-4D97-AF65-F5344CB8AC3E}">
        <p14:creationId xmlns:p14="http://schemas.microsoft.com/office/powerpoint/2010/main" val="248784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18C1314-2539-475C-B3DD-D504E99397CC}" type="slidenum">
              <a:rPr kumimoji="1" lang="ja-JP" altLang="en-US" smtClean="0"/>
              <a:t>11</a:t>
            </a:fld>
            <a:endParaRPr kumimoji="1" lang="ja-JP" altLang="en-US"/>
          </a:p>
        </p:txBody>
      </p:sp>
    </p:spTree>
    <p:extLst>
      <p:ext uri="{BB962C8B-B14F-4D97-AF65-F5344CB8AC3E}">
        <p14:creationId xmlns:p14="http://schemas.microsoft.com/office/powerpoint/2010/main" val="644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19E8C97-13DA-4CAE-880F-341800C22D37}" type="slidenum">
              <a:rPr kumimoji="1" lang="ja-JP" altLang="en-US" smtClean="0"/>
              <a:t>12</a:t>
            </a:fld>
            <a:endParaRPr kumimoji="1" lang="ja-JP" altLang="en-US"/>
          </a:p>
        </p:txBody>
      </p:sp>
    </p:spTree>
    <p:extLst>
      <p:ext uri="{BB962C8B-B14F-4D97-AF65-F5344CB8AC3E}">
        <p14:creationId xmlns:p14="http://schemas.microsoft.com/office/powerpoint/2010/main" val="228871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18C1314-2539-475C-B3DD-D504E99397CC}" type="slidenum">
              <a:rPr kumimoji="1" lang="ja-JP" altLang="en-US" smtClean="0"/>
              <a:t>13</a:t>
            </a:fld>
            <a:endParaRPr kumimoji="1" lang="ja-JP" altLang="en-US"/>
          </a:p>
        </p:txBody>
      </p:sp>
    </p:spTree>
    <p:extLst>
      <p:ext uri="{BB962C8B-B14F-4D97-AF65-F5344CB8AC3E}">
        <p14:creationId xmlns:p14="http://schemas.microsoft.com/office/powerpoint/2010/main" val="196370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19E8C97-13DA-4CAE-880F-341800C22D37}" type="slidenum">
              <a:rPr kumimoji="1" lang="ja-JP" altLang="en-US" smtClean="0"/>
              <a:t>14</a:t>
            </a:fld>
            <a:endParaRPr kumimoji="1" lang="ja-JP" altLang="en-US"/>
          </a:p>
        </p:txBody>
      </p:sp>
    </p:spTree>
    <p:extLst>
      <p:ext uri="{BB962C8B-B14F-4D97-AF65-F5344CB8AC3E}">
        <p14:creationId xmlns:p14="http://schemas.microsoft.com/office/powerpoint/2010/main" val="286529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395682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318689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364481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37966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116023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28403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308183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275205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292143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327937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EC079E-6455-4AF9-A3AC-E1AA1921F6E4}" type="datetimeFigureOut">
              <a:rPr kumimoji="1" lang="ja-JP" altLang="en-US" smtClean="0"/>
              <a:t>2023/6/14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169526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C079E-6455-4AF9-A3AC-E1AA1921F6E4}" type="datetimeFigureOut">
              <a:rPr kumimoji="1" lang="ja-JP" altLang="en-US" smtClean="0"/>
              <a:t>2023/6/14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715E7-5A4F-4394-AED2-B4A03D814376}" type="slidenum">
              <a:rPr kumimoji="1" lang="ja-JP" altLang="en-US" smtClean="0"/>
              <a:t>‹#›</a:t>
            </a:fld>
            <a:endParaRPr kumimoji="1" lang="ja-JP" altLang="en-US"/>
          </a:p>
        </p:txBody>
      </p:sp>
    </p:spTree>
    <p:extLst>
      <p:ext uri="{BB962C8B-B14F-4D97-AF65-F5344CB8AC3E}">
        <p14:creationId xmlns:p14="http://schemas.microsoft.com/office/powerpoint/2010/main" val="4041218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0.png"/><Relationship Id="rId5" Type="http://schemas.openxmlformats.org/officeDocument/2006/relationships/image" Target="../media/image17.emf"/><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image" Target="../media/image300.png"/></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tmp"/><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contest.japias.jp/tqj19/190220/ondanka.html"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12DACEE-E2A9-217F-0746-2C70E73F08A0}"/>
              </a:ext>
            </a:extLst>
          </p:cNvPr>
          <p:cNvSpPr txBox="1"/>
          <p:nvPr/>
        </p:nvSpPr>
        <p:spPr>
          <a:xfrm>
            <a:off x="339365" y="1701502"/>
            <a:ext cx="8465270" cy="1077218"/>
          </a:xfrm>
          <a:prstGeom prst="rect">
            <a:avLst/>
          </a:prstGeom>
          <a:noFill/>
        </p:spPr>
        <p:txBody>
          <a:bodyPr wrap="square">
            <a:spAutoFit/>
          </a:bodyPr>
          <a:lstStyle/>
          <a:p>
            <a:pPr algn="ctr"/>
            <a:r>
              <a:rPr lang="ja-JP" altLang="en-US" sz="3200" b="1" kern="100" dirty="0">
                <a:latin typeface="+mn-ea"/>
                <a:cs typeface="Times New Roman" panose="02020603050405020304" pitchFamily="18" charset="0"/>
              </a:rPr>
              <a:t>温暖化を踏まえた新たな流域平均雨量の提案と洪水ピーク流量の関係性に関する考察</a:t>
            </a:r>
            <a:endParaRPr lang="ja-JP" altLang="ja-JP" sz="3200" b="1" kern="100" dirty="0">
              <a:effectLst/>
              <a:latin typeface="+mn-ea"/>
              <a:cs typeface="Times New Roman" panose="02020603050405020304" pitchFamily="18" charset="0"/>
            </a:endParaRPr>
          </a:p>
        </p:txBody>
      </p:sp>
      <p:sp>
        <p:nvSpPr>
          <p:cNvPr id="7" name="テキスト ボックス 6">
            <a:extLst>
              <a:ext uri="{FF2B5EF4-FFF2-40B4-BE49-F238E27FC236}">
                <a16:creationId xmlns:a16="http://schemas.microsoft.com/office/drawing/2014/main" id="{19CC95F3-66B6-F4E6-DEFD-5BAAA6F879DF}"/>
              </a:ext>
            </a:extLst>
          </p:cNvPr>
          <p:cNvSpPr txBox="1"/>
          <p:nvPr/>
        </p:nvSpPr>
        <p:spPr>
          <a:xfrm>
            <a:off x="6353175" y="4651160"/>
            <a:ext cx="1984908" cy="999130"/>
          </a:xfrm>
          <a:prstGeom prst="rect">
            <a:avLst/>
          </a:prstGeom>
          <a:noFill/>
        </p:spPr>
        <p:txBody>
          <a:bodyPr wrap="square" rtlCol="0">
            <a:spAutoFit/>
          </a:bodyPr>
          <a:lstStyle/>
          <a:p>
            <a:endParaRPr lang="en-US" altLang="ja-JP" sz="20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8822C920-6568-D9DE-A19C-DA23E6F46DB2}"/>
              </a:ext>
            </a:extLst>
          </p:cNvPr>
          <p:cNvSpPr txBox="1"/>
          <p:nvPr/>
        </p:nvSpPr>
        <p:spPr>
          <a:xfrm>
            <a:off x="805917" y="4327994"/>
            <a:ext cx="7532165" cy="971676"/>
          </a:xfrm>
          <a:prstGeom prst="rect">
            <a:avLst/>
          </a:prstGeom>
          <a:noFill/>
        </p:spPr>
        <p:txBody>
          <a:bodyPr wrap="square">
            <a:spAutoFit/>
          </a:bodyPr>
          <a:lstStyle/>
          <a:p>
            <a:pPr algn="r">
              <a:lnSpc>
                <a:spcPct val="150000"/>
              </a:lnSpc>
            </a:pPr>
            <a:r>
              <a:rPr lang="ja-JP" altLang="en-US" sz="2000" b="1" dirty="0">
                <a:latin typeface="+mn-ea"/>
              </a:rPr>
              <a:t>（株）建設技術研究所</a:t>
            </a:r>
            <a:r>
              <a:rPr lang="en-US" altLang="ja-JP" sz="2000" b="1" dirty="0">
                <a:latin typeface="+mn-ea"/>
              </a:rPr>
              <a:t>			</a:t>
            </a:r>
            <a:r>
              <a:rPr lang="ja-JP" altLang="en-US" sz="2000" b="1" dirty="0">
                <a:latin typeface="+mn-ea"/>
              </a:rPr>
              <a:t>〇大森　大喜</a:t>
            </a:r>
            <a:endParaRPr lang="en-US" altLang="ja-JP" sz="2000" b="1" dirty="0">
              <a:latin typeface="+mn-ea"/>
            </a:endParaRPr>
          </a:p>
          <a:p>
            <a:pPr algn="r">
              <a:lnSpc>
                <a:spcPct val="150000"/>
              </a:lnSpc>
            </a:pPr>
            <a:r>
              <a:rPr lang="en-US" altLang="ja-JP" sz="2000" b="1" dirty="0">
                <a:latin typeface="+mn-ea"/>
              </a:rPr>
              <a:t>		</a:t>
            </a:r>
            <a:r>
              <a:rPr lang="ja-JP" altLang="en-US" sz="2000" b="1" dirty="0">
                <a:latin typeface="+mn-ea"/>
              </a:rPr>
              <a:t>大阪工業大学</a:t>
            </a:r>
            <a:r>
              <a:rPr lang="en-US" altLang="ja-JP" sz="2000" b="1" dirty="0">
                <a:latin typeface="+mn-ea"/>
              </a:rPr>
              <a:t>		</a:t>
            </a:r>
            <a:r>
              <a:rPr lang="ja-JP" altLang="en-US" sz="2000" b="1" dirty="0">
                <a:latin typeface="+mn-ea"/>
              </a:rPr>
              <a:t>　</a:t>
            </a:r>
            <a:r>
              <a:rPr lang="en-US" altLang="ja-JP" sz="2000" b="1" dirty="0">
                <a:latin typeface="+mn-ea"/>
              </a:rPr>
              <a:t>			</a:t>
            </a:r>
            <a:r>
              <a:rPr lang="ja-JP" altLang="en-US" sz="2000" b="1" dirty="0">
                <a:latin typeface="+mn-ea"/>
              </a:rPr>
              <a:t>田中　耕司</a:t>
            </a:r>
            <a:endParaRPr lang="en-US" altLang="ja-JP" sz="2000" b="1" dirty="0">
              <a:latin typeface="+mn-ea"/>
            </a:endParaRPr>
          </a:p>
        </p:txBody>
      </p:sp>
      <p:pic>
        <p:nvPicPr>
          <p:cNvPr id="2" name="図 1">
            <a:extLst>
              <a:ext uri="{FF2B5EF4-FFF2-40B4-BE49-F238E27FC236}">
                <a16:creationId xmlns:a16="http://schemas.microsoft.com/office/drawing/2014/main" id="{093C50C0-9C32-D650-ED3B-35531F59CAE8}"/>
              </a:ext>
            </a:extLst>
          </p:cNvPr>
          <p:cNvPicPr>
            <a:picLocks noChangeAspect="1"/>
          </p:cNvPicPr>
          <p:nvPr/>
        </p:nvPicPr>
        <p:blipFill>
          <a:blip r:embed="rId2"/>
          <a:stretch>
            <a:fillRect/>
          </a:stretch>
        </p:blipFill>
        <p:spPr>
          <a:xfrm>
            <a:off x="0" y="6605394"/>
            <a:ext cx="3468925" cy="67062"/>
          </a:xfrm>
          <a:prstGeom prst="rect">
            <a:avLst/>
          </a:prstGeom>
        </p:spPr>
      </p:pic>
    </p:spTree>
    <p:extLst>
      <p:ext uri="{BB962C8B-B14F-4D97-AF65-F5344CB8AC3E}">
        <p14:creationId xmlns:p14="http://schemas.microsoft.com/office/powerpoint/2010/main" val="280985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C861C639-DF52-BFBF-10CB-0051488FED82}"/>
              </a:ext>
            </a:extLst>
          </p:cNvPr>
          <p:cNvSpPr/>
          <p:nvPr/>
        </p:nvSpPr>
        <p:spPr>
          <a:xfrm>
            <a:off x="5185604" y="839858"/>
            <a:ext cx="3857963" cy="5999092"/>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0" y="6605394"/>
            <a:ext cx="3468925" cy="67062"/>
          </a:xfrm>
          <a:prstGeom prst="rect">
            <a:avLst/>
          </a:prstGeom>
        </p:spPr>
      </p:pic>
      <p:sp>
        <p:nvSpPr>
          <p:cNvPr id="10" name="正方形/長方形 9">
            <a:extLst>
              <a:ext uri="{FF2B5EF4-FFF2-40B4-BE49-F238E27FC236}">
                <a16:creationId xmlns:a16="http://schemas.microsoft.com/office/drawing/2014/main" id="{867A4B1D-3F9F-E450-34DC-B1AC62789611}"/>
              </a:ext>
            </a:extLst>
          </p:cNvPr>
          <p:cNvSpPr/>
          <p:nvPr/>
        </p:nvSpPr>
        <p:spPr>
          <a:xfrm>
            <a:off x="100432" y="957233"/>
            <a:ext cx="5027379" cy="5821500"/>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B75DEE4-F5D3-4B3B-80E1-9AD71AC1FA16}"/>
              </a:ext>
            </a:extLst>
          </p:cNvPr>
          <p:cNvSpPr txBox="1"/>
          <p:nvPr/>
        </p:nvSpPr>
        <p:spPr>
          <a:xfrm>
            <a:off x="152400" y="193528"/>
            <a:ext cx="8086627" cy="646331"/>
          </a:xfrm>
          <a:prstGeom prst="rect">
            <a:avLst/>
          </a:prstGeom>
          <a:noFill/>
        </p:spPr>
        <p:txBody>
          <a:bodyPr wrap="square" rtlCol="0">
            <a:spAutoFit/>
          </a:bodyPr>
          <a:lstStyle/>
          <a:p>
            <a:pPr lvl="0"/>
            <a:r>
              <a:rPr lang="en-US" altLang="ja-JP" sz="3600" dirty="0">
                <a:solidFill>
                  <a:srgbClr val="0070C0"/>
                </a:solidFill>
                <a:latin typeface="ＭＳ Ｐゴシック" panose="020B0600070205080204" pitchFamily="50" charset="-128"/>
                <a:ea typeface="ＭＳ Ｐゴシック" panose="020B0600070205080204" pitchFamily="50" charset="-128"/>
              </a:rPr>
              <a:t>2</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流出解析の概要</a:t>
            </a:r>
            <a:endParaRPr lang="en-US" altLang="ja-JP" sz="4000" dirty="0">
              <a:solidFill>
                <a:srgbClr val="0070C0"/>
              </a:solidFill>
              <a:ea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id="{E4F084C6-8D87-E7E9-CB1A-22C0C90AC1A6}"/>
              </a:ext>
            </a:extLst>
          </p:cNvPr>
          <p:cNvSpPr txBox="1"/>
          <p:nvPr/>
        </p:nvSpPr>
        <p:spPr>
          <a:xfrm>
            <a:off x="1745604" y="756045"/>
            <a:ext cx="1470292" cy="400110"/>
          </a:xfrm>
          <a:prstGeom prst="rect">
            <a:avLst/>
          </a:prstGeom>
          <a:solidFill>
            <a:schemeClr val="bg1"/>
          </a:solidFill>
          <a:ln>
            <a:noFill/>
          </a:ln>
        </p:spPr>
        <p:txBody>
          <a:bodyPr wrap="square" rtlCol="0">
            <a:spAutoFit/>
          </a:bodyPr>
          <a:lstStyle/>
          <a:p>
            <a:pPr algn="ctr"/>
            <a:r>
              <a:rPr lang="ja-JP" altLang="en-US" sz="2000" b="1" dirty="0"/>
              <a:t>解析モデル</a:t>
            </a:r>
            <a:endParaRPr lang="en-US" altLang="ja-JP" sz="2000" b="1" dirty="0"/>
          </a:p>
        </p:txBody>
      </p:sp>
      <p:sp>
        <p:nvSpPr>
          <p:cNvPr id="29" name="テキスト ボックス 28">
            <a:extLst>
              <a:ext uri="{FF2B5EF4-FFF2-40B4-BE49-F238E27FC236}">
                <a16:creationId xmlns:a16="http://schemas.microsoft.com/office/drawing/2014/main" id="{E6018990-5FB6-895C-4182-0B883B29C3FC}"/>
              </a:ext>
            </a:extLst>
          </p:cNvPr>
          <p:cNvSpPr txBox="1"/>
          <p:nvPr/>
        </p:nvSpPr>
        <p:spPr>
          <a:xfrm>
            <a:off x="26232" y="4322090"/>
            <a:ext cx="5169212" cy="892552"/>
          </a:xfrm>
          <a:prstGeom prst="rect">
            <a:avLst/>
          </a:prstGeom>
          <a:noFill/>
        </p:spPr>
        <p:txBody>
          <a:bodyPr wrap="square" rtlCol="0">
            <a:spAutoFit/>
          </a:bodyPr>
          <a:lstStyle/>
          <a:p>
            <a:r>
              <a:rPr lang="ja-JP" altLang="en-US" sz="1300" dirty="0"/>
              <a:t>・対象流域を</a:t>
            </a:r>
            <a:r>
              <a:rPr lang="en-US" altLang="ja-JP" sz="1300" dirty="0"/>
              <a:t>250m</a:t>
            </a:r>
            <a:r>
              <a:rPr lang="ja-JP" altLang="en-US" sz="1300" dirty="0"/>
              <a:t>メッシュで分割</a:t>
            </a:r>
            <a:endParaRPr lang="en-US" altLang="ja-JP" sz="1300" dirty="0"/>
          </a:p>
          <a:p>
            <a:r>
              <a:rPr lang="ja-JP" altLang="en-US" sz="1300" dirty="0"/>
              <a:t>・分布型流出モデルにて，流出過程を</a:t>
            </a:r>
            <a:r>
              <a:rPr lang="en-US" altLang="ja-JP" sz="1300" dirty="0"/>
              <a:t>3</a:t>
            </a:r>
            <a:r>
              <a:rPr lang="ja-JP" altLang="en-US" sz="1300" dirty="0"/>
              <a:t>層のタンクモデルより解析</a:t>
            </a:r>
            <a:endParaRPr lang="en-US" altLang="ja-JP" sz="1300" dirty="0"/>
          </a:p>
          <a:p>
            <a:r>
              <a:rPr lang="ja-JP" altLang="en-US" sz="1300" dirty="0"/>
              <a:t>・落水線に沿った河道モデルにて</a:t>
            </a:r>
            <a:r>
              <a:rPr lang="en-US" altLang="ja-JP" sz="1300" dirty="0"/>
              <a:t>kinematic wave</a:t>
            </a:r>
            <a:r>
              <a:rPr lang="ja-JP" altLang="en-US" sz="1300" dirty="0"/>
              <a:t>法で逐次計算</a:t>
            </a:r>
            <a:endParaRPr lang="en-US" altLang="ja-JP" sz="1300" dirty="0"/>
          </a:p>
          <a:p>
            <a:r>
              <a:rPr lang="ja-JP" altLang="en-US" sz="1300" dirty="0"/>
              <a:t>・本川区間及び一部区間の河道モデルで不定流計算</a:t>
            </a:r>
            <a:endParaRPr lang="en-US" altLang="ja-JP" sz="1300" dirty="0"/>
          </a:p>
        </p:txBody>
      </p:sp>
      <p:pic>
        <p:nvPicPr>
          <p:cNvPr id="2" name="図 1">
            <a:extLst>
              <a:ext uri="{FF2B5EF4-FFF2-40B4-BE49-F238E27FC236}">
                <a16:creationId xmlns:a16="http://schemas.microsoft.com/office/drawing/2014/main" id="{FC33DD70-625B-4949-A160-AF871587B403}"/>
              </a:ext>
            </a:extLst>
          </p:cNvPr>
          <p:cNvPicPr>
            <a:picLocks noChangeAspect="1"/>
          </p:cNvPicPr>
          <p:nvPr/>
        </p:nvPicPr>
        <p:blipFill>
          <a:blip r:embed="rId4"/>
          <a:stretch>
            <a:fillRect/>
          </a:stretch>
        </p:blipFill>
        <p:spPr>
          <a:xfrm>
            <a:off x="738453" y="5175788"/>
            <a:ext cx="3744770" cy="1602945"/>
          </a:xfrm>
          <a:prstGeom prst="rect">
            <a:avLst/>
          </a:prstGeom>
        </p:spPr>
      </p:pic>
      <p:pic>
        <p:nvPicPr>
          <p:cNvPr id="3" name="図 2">
            <a:extLst>
              <a:ext uri="{FF2B5EF4-FFF2-40B4-BE49-F238E27FC236}">
                <a16:creationId xmlns:a16="http://schemas.microsoft.com/office/drawing/2014/main" id="{83CC7739-F535-EABF-A199-E516ECA26B4C}"/>
              </a:ext>
            </a:extLst>
          </p:cNvPr>
          <p:cNvPicPr>
            <a:picLocks noChangeAspect="1"/>
          </p:cNvPicPr>
          <p:nvPr/>
        </p:nvPicPr>
        <p:blipFill>
          <a:blip r:embed="rId5"/>
          <a:stretch>
            <a:fillRect/>
          </a:stretch>
        </p:blipFill>
        <p:spPr>
          <a:xfrm>
            <a:off x="675852" y="1115525"/>
            <a:ext cx="3730954" cy="3159863"/>
          </a:xfrm>
          <a:prstGeom prst="rect">
            <a:avLst/>
          </a:prstGeom>
        </p:spPr>
      </p:pic>
      <p:pic>
        <p:nvPicPr>
          <p:cNvPr id="6" name="図 5">
            <a:extLst>
              <a:ext uri="{FF2B5EF4-FFF2-40B4-BE49-F238E27FC236}">
                <a16:creationId xmlns:a16="http://schemas.microsoft.com/office/drawing/2014/main" id="{9A65B0F7-9A0D-40B7-4EAA-9E88D64260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328"/>
          <a:stretch/>
        </p:blipFill>
        <p:spPr bwMode="auto">
          <a:xfrm>
            <a:off x="5210487" y="1391191"/>
            <a:ext cx="3810584" cy="1972492"/>
          </a:xfrm>
          <a:prstGeom prst="rect">
            <a:avLst/>
          </a:prstGeom>
          <a:noFill/>
          <a:ln>
            <a:noFill/>
          </a:ln>
        </p:spPr>
      </p:pic>
      <p:pic>
        <p:nvPicPr>
          <p:cNvPr id="11" name="図 10">
            <a:extLst>
              <a:ext uri="{FF2B5EF4-FFF2-40B4-BE49-F238E27FC236}">
                <a16:creationId xmlns:a16="http://schemas.microsoft.com/office/drawing/2014/main" id="{F5A05A06-164E-0277-FED0-5DAA0EB9DE4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238" b="1"/>
          <a:stretch/>
        </p:blipFill>
        <p:spPr bwMode="auto">
          <a:xfrm>
            <a:off x="5210487" y="3776133"/>
            <a:ext cx="3830768" cy="1905576"/>
          </a:xfrm>
          <a:prstGeom prst="rect">
            <a:avLst/>
          </a:prstGeom>
          <a:noFill/>
          <a:ln>
            <a:noFill/>
          </a:ln>
        </p:spPr>
      </p:pic>
      <p:sp>
        <p:nvSpPr>
          <p:cNvPr id="13" name="テキスト ボックス 12">
            <a:extLst>
              <a:ext uri="{FF2B5EF4-FFF2-40B4-BE49-F238E27FC236}">
                <a16:creationId xmlns:a16="http://schemas.microsoft.com/office/drawing/2014/main" id="{73E901D3-396B-119E-BE27-DB467F5A3814}"/>
              </a:ext>
            </a:extLst>
          </p:cNvPr>
          <p:cNvSpPr txBox="1"/>
          <p:nvPr/>
        </p:nvSpPr>
        <p:spPr>
          <a:xfrm>
            <a:off x="5228243" y="915470"/>
            <a:ext cx="2041104" cy="400110"/>
          </a:xfrm>
          <a:prstGeom prst="rect">
            <a:avLst/>
          </a:prstGeom>
          <a:noFill/>
        </p:spPr>
        <p:txBody>
          <a:bodyPr wrap="square">
            <a:spAutoFit/>
          </a:bodyPr>
          <a:lstStyle/>
          <a:p>
            <a:r>
              <a:rPr lang="ja-JP" altLang="en-US" sz="2000" b="1" u="sng" dirty="0"/>
              <a:t>再現性</a:t>
            </a:r>
            <a:endParaRPr lang="en-US" altLang="ja-JP" sz="2000" b="1" u="sng" dirty="0"/>
          </a:p>
        </p:txBody>
      </p:sp>
      <p:sp>
        <p:nvSpPr>
          <p:cNvPr id="16" name="テキスト ボックス 15">
            <a:extLst>
              <a:ext uri="{FF2B5EF4-FFF2-40B4-BE49-F238E27FC236}">
                <a16:creationId xmlns:a16="http://schemas.microsoft.com/office/drawing/2014/main" id="{738C6F01-D369-A4FE-EC54-5D1401EE66A9}"/>
              </a:ext>
            </a:extLst>
          </p:cNvPr>
          <p:cNvSpPr txBox="1"/>
          <p:nvPr/>
        </p:nvSpPr>
        <p:spPr>
          <a:xfrm>
            <a:off x="5202011" y="5728411"/>
            <a:ext cx="3913444" cy="276999"/>
          </a:xfrm>
          <a:prstGeom prst="rect">
            <a:avLst/>
          </a:prstGeom>
          <a:noFill/>
        </p:spPr>
        <p:txBody>
          <a:bodyPr wrap="square">
            <a:spAutoFit/>
          </a:bodyPr>
          <a:lstStyle/>
          <a:p>
            <a:r>
              <a:rPr lang="ja-JP" altLang="ja-JP" sz="1200" b="1" dirty="0">
                <a:latin typeface="+mn-ea"/>
              </a:rPr>
              <a:t>柏原における平成</a:t>
            </a:r>
            <a:r>
              <a:rPr lang="en-US" altLang="ja-JP" sz="1200" b="1" dirty="0">
                <a:latin typeface="+mn-ea"/>
              </a:rPr>
              <a:t>19</a:t>
            </a:r>
            <a:r>
              <a:rPr lang="ja-JP" altLang="ja-JP" sz="1200" b="1" dirty="0">
                <a:latin typeface="+mn-ea"/>
              </a:rPr>
              <a:t>年</a:t>
            </a:r>
            <a:r>
              <a:rPr lang="en-US" altLang="ja-JP" sz="1200" b="1" dirty="0">
                <a:latin typeface="+mn-ea"/>
              </a:rPr>
              <a:t>7</a:t>
            </a:r>
            <a:r>
              <a:rPr lang="ja-JP" altLang="ja-JP" sz="1200" b="1" dirty="0">
                <a:latin typeface="+mn-ea"/>
              </a:rPr>
              <a:t>月</a:t>
            </a:r>
            <a:r>
              <a:rPr lang="en-US" altLang="ja-JP" sz="1200" b="1" dirty="0">
                <a:latin typeface="+mn-ea"/>
              </a:rPr>
              <a:t>16</a:t>
            </a:r>
            <a:r>
              <a:rPr lang="ja-JP" altLang="ja-JP" sz="1200" b="1" dirty="0">
                <a:latin typeface="+mn-ea"/>
              </a:rPr>
              <a:t>日の低気圧の再現性</a:t>
            </a:r>
          </a:p>
        </p:txBody>
      </p:sp>
      <p:sp>
        <p:nvSpPr>
          <p:cNvPr id="20" name="テキスト ボックス 19">
            <a:extLst>
              <a:ext uri="{FF2B5EF4-FFF2-40B4-BE49-F238E27FC236}">
                <a16:creationId xmlns:a16="http://schemas.microsoft.com/office/drawing/2014/main" id="{3BFDFD01-4629-06A0-11E2-C7B2A89464F7}"/>
              </a:ext>
            </a:extLst>
          </p:cNvPr>
          <p:cNvSpPr txBox="1"/>
          <p:nvPr/>
        </p:nvSpPr>
        <p:spPr>
          <a:xfrm>
            <a:off x="5202011" y="3420370"/>
            <a:ext cx="3913444" cy="276999"/>
          </a:xfrm>
          <a:prstGeom prst="rect">
            <a:avLst/>
          </a:prstGeom>
          <a:noFill/>
        </p:spPr>
        <p:txBody>
          <a:bodyPr wrap="square">
            <a:spAutoFit/>
          </a:bodyPr>
          <a:lstStyle/>
          <a:p>
            <a:r>
              <a:rPr lang="ja-JP" altLang="ja-JP" sz="1200" b="1" dirty="0"/>
              <a:t>柏原における平成</a:t>
            </a:r>
            <a:r>
              <a:rPr lang="en-US" altLang="ja-JP" sz="1200" b="1" dirty="0"/>
              <a:t>23</a:t>
            </a:r>
            <a:r>
              <a:rPr lang="ja-JP" altLang="ja-JP" sz="1200" b="1" dirty="0"/>
              <a:t>年の紀伊半島豪雨の再現性</a:t>
            </a:r>
          </a:p>
        </p:txBody>
      </p:sp>
    </p:spTree>
    <p:extLst>
      <p:ext uri="{BB962C8B-B14F-4D97-AF65-F5344CB8AC3E}">
        <p14:creationId xmlns:p14="http://schemas.microsoft.com/office/powerpoint/2010/main" val="337304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正方形/長方形 96">
            <a:extLst>
              <a:ext uri="{FF2B5EF4-FFF2-40B4-BE49-F238E27FC236}">
                <a16:creationId xmlns:a16="http://schemas.microsoft.com/office/drawing/2014/main" id="{E8921F4B-F97C-8CF8-8B23-3165ABE05E61}"/>
              </a:ext>
            </a:extLst>
          </p:cNvPr>
          <p:cNvSpPr/>
          <p:nvPr/>
        </p:nvSpPr>
        <p:spPr>
          <a:xfrm>
            <a:off x="6603271" y="1357275"/>
            <a:ext cx="2505459" cy="5500726"/>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F7CB4CDE-E703-D5E1-9948-21A411E20963}"/>
              </a:ext>
            </a:extLst>
          </p:cNvPr>
          <p:cNvSpPr/>
          <p:nvPr/>
        </p:nvSpPr>
        <p:spPr>
          <a:xfrm>
            <a:off x="118676" y="1357274"/>
            <a:ext cx="2505459" cy="3647144"/>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A6CD734B-3619-E74A-CB67-09E2B1A16DE6}"/>
              </a:ext>
            </a:extLst>
          </p:cNvPr>
          <p:cNvSpPr/>
          <p:nvPr/>
        </p:nvSpPr>
        <p:spPr>
          <a:xfrm>
            <a:off x="2719387" y="1608160"/>
            <a:ext cx="3729038" cy="4876800"/>
          </a:xfrm>
          <a:prstGeom prst="roundRect">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656F7DA3-AE14-4A97-8A9F-DBCE24487AF8}"/>
              </a:ext>
            </a:extLst>
          </p:cNvPr>
          <p:cNvPicPr>
            <a:picLocks noChangeAspect="1"/>
          </p:cNvPicPr>
          <p:nvPr/>
        </p:nvPicPr>
        <p:blipFill>
          <a:blip r:embed="rId3"/>
          <a:stretch>
            <a:fillRect/>
          </a:stretch>
        </p:blipFill>
        <p:spPr>
          <a:xfrm>
            <a:off x="0" y="6605394"/>
            <a:ext cx="3468925" cy="67062"/>
          </a:xfrm>
          <a:prstGeom prst="rect">
            <a:avLst/>
          </a:prstGeom>
        </p:spPr>
      </p:pic>
      <p:sp>
        <p:nvSpPr>
          <p:cNvPr id="65" name="四角形: 角を丸くする 64">
            <a:extLst>
              <a:ext uri="{FF2B5EF4-FFF2-40B4-BE49-F238E27FC236}">
                <a16:creationId xmlns:a16="http://schemas.microsoft.com/office/drawing/2014/main" id="{BF8A9B57-6F07-8318-D6FA-40D4B478F643}"/>
              </a:ext>
            </a:extLst>
          </p:cNvPr>
          <p:cNvSpPr/>
          <p:nvPr/>
        </p:nvSpPr>
        <p:spPr>
          <a:xfrm>
            <a:off x="2950368" y="2522560"/>
            <a:ext cx="3259932" cy="942975"/>
          </a:xfrm>
          <a:prstGeom prst="roundRect">
            <a:avLst/>
          </a:prstGeom>
          <a:solidFill>
            <a:schemeClr val="accent4">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lgn="just"/>
            <a:r>
              <a:rPr lang="ja-JP" altLang="ja-JP" sz="1400" b="1" kern="100" dirty="0">
                <a:solidFill>
                  <a:schemeClr val="tx1"/>
                </a:solidFill>
                <a:effectLst/>
                <a:latin typeface="+mn-ea"/>
              </a:rPr>
              <a:t>①標高データより作成した落水線に沿って</a:t>
            </a:r>
            <a:r>
              <a:rPr lang="ja-JP" altLang="en-US" sz="1400" b="1" kern="100" dirty="0">
                <a:solidFill>
                  <a:schemeClr val="tx1"/>
                </a:solidFill>
                <a:effectLst/>
                <a:latin typeface="+mn-ea"/>
              </a:rPr>
              <a:t>，</a:t>
            </a:r>
            <a:r>
              <a:rPr lang="ja-JP" altLang="ja-JP" sz="1400" b="1" kern="100" dirty="0">
                <a:solidFill>
                  <a:schemeClr val="tx1"/>
                </a:solidFill>
                <a:effectLst/>
                <a:latin typeface="+mn-ea"/>
              </a:rPr>
              <a:t>流域内の各メッシュ</a:t>
            </a:r>
            <a:r>
              <a:rPr lang="en-US" altLang="ja-JP" sz="1400" b="1" kern="100" dirty="0">
                <a:solidFill>
                  <a:schemeClr val="tx1"/>
                </a:solidFill>
                <a:effectLst/>
                <a:latin typeface="+mn-ea"/>
              </a:rPr>
              <a:t>(250m)</a:t>
            </a:r>
            <a:r>
              <a:rPr lang="ja-JP" altLang="ja-JP" sz="1400" b="1" kern="100" dirty="0">
                <a:solidFill>
                  <a:schemeClr val="tx1"/>
                </a:solidFill>
                <a:effectLst/>
                <a:latin typeface="+mn-ea"/>
              </a:rPr>
              <a:t>に降雨の流下順を設定する</a:t>
            </a:r>
            <a:r>
              <a:rPr lang="ja-JP" altLang="en-US" sz="1400" b="1" kern="100" dirty="0">
                <a:solidFill>
                  <a:schemeClr val="tx1"/>
                </a:solidFill>
                <a:effectLst/>
                <a:latin typeface="+mn-ea"/>
              </a:rPr>
              <a:t>．</a:t>
            </a:r>
            <a:endParaRPr lang="ja-JP" altLang="ja-JP" b="1" kern="100" dirty="0">
              <a:solidFill>
                <a:schemeClr val="tx1"/>
              </a:solidFill>
              <a:effectLst/>
              <a:latin typeface="+mn-ea"/>
            </a:endParaRPr>
          </a:p>
        </p:txBody>
      </p:sp>
      <p:sp>
        <p:nvSpPr>
          <p:cNvPr id="66" name="四角形: 角を丸くする 65">
            <a:extLst>
              <a:ext uri="{FF2B5EF4-FFF2-40B4-BE49-F238E27FC236}">
                <a16:creationId xmlns:a16="http://schemas.microsoft.com/office/drawing/2014/main" id="{4D8FD51C-EDF8-4670-6463-C6C218E7A3D3}"/>
              </a:ext>
            </a:extLst>
          </p:cNvPr>
          <p:cNvSpPr/>
          <p:nvPr/>
        </p:nvSpPr>
        <p:spPr>
          <a:xfrm>
            <a:off x="2950369" y="5097220"/>
            <a:ext cx="3259932" cy="942975"/>
          </a:xfrm>
          <a:prstGeom prst="roundRect">
            <a:avLst/>
          </a:prstGeom>
          <a:solidFill>
            <a:schemeClr val="accent4">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lgn="just"/>
            <a:r>
              <a:rPr lang="ja-JP" altLang="ja-JP" sz="1400" b="1" kern="100" dirty="0">
                <a:solidFill>
                  <a:schemeClr val="tx1"/>
                </a:solidFill>
                <a:effectLst/>
                <a:latin typeface="+mn-ea"/>
              </a:rPr>
              <a:t>③流下時間分さかのぼった各メッシュの</a:t>
            </a:r>
            <a:r>
              <a:rPr lang="ja-JP" altLang="en-US" sz="1400" b="1" kern="100" dirty="0">
                <a:solidFill>
                  <a:schemeClr val="tx1"/>
                </a:solidFill>
                <a:latin typeface="+mn-ea"/>
              </a:rPr>
              <a:t>雨量</a:t>
            </a:r>
            <a:r>
              <a:rPr lang="ja-JP" altLang="ja-JP" sz="1400" b="1" kern="100" dirty="0">
                <a:solidFill>
                  <a:schemeClr val="tx1"/>
                </a:solidFill>
                <a:effectLst/>
                <a:latin typeface="+mn-ea"/>
              </a:rPr>
              <a:t>を集計し</a:t>
            </a:r>
            <a:r>
              <a:rPr lang="ja-JP" altLang="en-US" sz="1400" b="1" kern="100" dirty="0">
                <a:solidFill>
                  <a:schemeClr val="tx1"/>
                </a:solidFill>
                <a:effectLst/>
                <a:latin typeface="+mn-ea"/>
              </a:rPr>
              <a:t>，その</a:t>
            </a:r>
            <a:r>
              <a:rPr lang="ja-JP" altLang="ja-JP" sz="1400" b="1" kern="100" dirty="0">
                <a:solidFill>
                  <a:schemeClr val="tx1"/>
                </a:solidFill>
                <a:effectLst/>
                <a:latin typeface="+mn-ea"/>
              </a:rPr>
              <a:t>総量</a:t>
            </a:r>
            <a:r>
              <a:rPr lang="ja-JP" altLang="en-US" sz="1400" b="1" kern="100" dirty="0">
                <a:solidFill>
                  <a:schemeClr val="tx1"/>
                </a:solidFill>
                <a:effectLst/>
                <a:latin typeface="+mn-ea"/>
              </a:rPr>
              <a:t>を流域のメッシュ数で割って算出した雨量をサンプルとする．</a:t>
            </a:r>
            <a:endParaRPr lang="ja-JP" altLang="ja-JP" sz="1800" b="1" kern="100" dirty="0">
              <a:solidFill>
                <a:schemeClr val="tx1"/>
              </a:solidFill>
              <a:effectLst/>
              <a:latin typeface="+mn-ea"/>
            </a:endParaRPr>
          </a:p>
        </p:txBody>
      </p:sp>
      <p:sp>
        <p:nvSpPr>
          <p:cNvPr id="67" name="四角形: 角を丸くする 66">
            <a:extLst>
              <a:ext uri="{FF2B5EF4-FFF2-40B4-BE49-F238E27FC236}">
                <a16:creationId xmlns:a16="http://schemas.microsoft.com/office/drawing/2014/main" id="{F51A394E-4DE3-3EC2-8372-925C0A797215}"/>
              </a:ext>
            </a:extLst>
          </p:cNvPr>
          <p:cNvSpPr/>
          <p:nvPr/>
        </p:nvSpPr>
        <p:spPr>
          <a:xfrm>
            <a:off x="2950368" y="3811345"/>
            <a:ext cx="3259932" cy="942975"/>
          </a:xfrm>
          <a:prstGeom prst="roundRect">
            <a:avLst/>
          </a:prstGeom>
          <a:solidFill>
            <a:schemeClr val="accent4">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lgn="just"/>
            <a:r>
              <a:rPr lang="ja-JP" altLang="ja-JP" sz="1400" b="1" kern="100" dirty="0">
                <a:solidFill>
                  <a:schemeClr val="tx1"/>
                </a:solidFill>
                <a:effectLst/>
                <a:latin typeface="+mn-ea"/>
              </a:rPr>
              <a:t>②設定した流下順に対して</a:t>
            </a:r>
            <a:r>
              <a:rPr lang="ja-JP" altLang="en-US" sz="1400" b="1" kern="100" dirty="0">
                <a:solidFill>
                  <a:schemeClr val="tx1"/>
                </a:solidFill>
                <a:effectLst/>
                <a:latin typeface="+mn-ea"/>
              </a:rPr>
              <a:t>，</a:t>
            </a:r>
            <a:r>
              <a:rPr lang="ja-JP" altLang="ja-JP" sz="1400" b="1" kern="100" dirty="0">
                <a:solidFill>
                  <a:schemeClr val="tx1"/>
                </a:solidFill>
                <a:effectLst/>
                <a:latin typeface="+mn-ea"/>
              </a:rPr>
              <a:t>流出地点から流下時間分さかのぼった時間</a:t>
            </a:r>
            <a:r>
              <a:rPr lang="en-US" altLang="ja-JP" sz="1400" b="1" kern="100" dirty="0">
                <a:solidFill>
                  <a:schemeClr val="tx1"/>
                </a:solidFill>
                <a:effectLst/>
                <a:latin typeface="+mn-ea"/>
              </a:rPr>
              <a:t>(</a:t>
            </a:r>
            <a:r>
              <a:rPr lang="ja-JP" altLang="en-US" sz="1400" b="1" kern="100" dirty="0">
                <a:solidFill>
                  <a:schemeClr val="tx1"/>
                </a:solidFill>
                <a:effectLst/>
                <a:latin typeface="+mn-ea"/>
              </a:rPr>
              <a:t>クラーヘン式より算出</a:t>
            </a:r>
            <a:r>
              <a:rPr lang="en-US" altLang="ja-JP" sz="1400" b="1" kern="100" dirty="0">
                <a:solidFill>
                  <a:schemeClr val="tx1"/>
                </a:solidFill>
                <a:effectLst/>
                <a:latin typeface="+mn-ea"/>
              </a:rPr>
              <a:t>)</a:t>
            </a:r>
            <a:r>
              <a:rPr lang="ja-JP" altLang="ja-JP" sz="1400" b="1" kern="100" dirty="0">
                <a:solidFill>
                  <a:schemeClr val="tx1"/>
                </a:solidFill>
                <a:effectLst/>
                <a:latin typeface="+mn-ea"/>
              </a:rPr>
              <a:t>の雨量をメッシュごとに整理する</a:t>
            </a:r>
            <a:r>
              <a:rPr lang="ja-JP" altLang="en-US" sz="1400" b="1" kern="100" dirty="0">
                <a:solidFill>
                  <a:schemeClr val="tx1"/>
                </a:solidFill>
                <a:effectLst/>
                <a:latin typeface="+mn-ea"/>
              </a:rPr>
              <a:t>．</a:t>
            </a:r>
            <a:endParaRPr lang="ja-JP" altLang="ja-JP" sz="1800" b="1" kern="100" dirty="0">
              <a:solidFill>
                <a:schemeClr val="tx1"/>
              </a:solidFill>
              <a:effectLst/>
              <a:latin typeface="+mn-ea"/>
            </a:endParaRPr>
          </a:p>
        </p:txBody>
      </p:sp>
      <p:sp>
        <p:nvSpPr>
          <p:cNvPr id="70" name="テキスト ボックス 69">
            <a:extLst>
              <a:ext uri="{FF2B5EF4-FFF2-40B4-BE49-F238E27FC236}">
                <a16:creationId xmlns:a16="http://schemas.microsoft.com/office/drawing/2014/main" id="{1CCE03D5-E954-7316-C3F8-C8187E4523D6}"/>
              </a:ext>
            </a:extLst>
          </p:cNvPr>
          <p:cNvSpPr txBox="1"/>
          <p:nvPr/>
        </p:nvSpPr>
        <p:spPr>
          <a:xfrm>
            <a:off x="2719387" y="1725821"/>
            <a:ext cx="3729038" cy="707886"/>
          </a:xfrm>
          <a:prstGeom prst="rect">
            <a:avLst/>
          </a:prstGeom>
          <a:noFill/>
        </p:spPr>
        <p:txBody>
          <a:bodyPr wrap="square">
            <a:spAutoFit/>
          </a:bodyPr>
          <a:lstStyle/>
          <a:p>
            <a:pPr algn="ctr"/>
            <a:r>
              <a:rPr lang="ja-JP" altLang="en-US" sz="2000" b="1" kern="100" dirty="0">
                <a:solidFill>
                  <a:schemeClr val="tx1"/>
                </a:solidFill>
                <a:effectLst/>
                <a:latin typeface="+mn-ea"/>
              </a:rPr>
              <a:t>洪水到達時間を考慮した</a:t>
            </a:r>
            <a:endParaRPr lang="en-US" altLang="ja-JP" sz="2000" b="1" kern="100" dirty="0">
              <a:solidFill>
                <a:schemeClr val="tx1"/>
              </a:solidFill>
              <a:effectLst/>
              <a:latin typeface="+mn-ea"/>
            </a:endParaRPr>
          </a:p>
          <a:p>
            <a:pPr algn="ctr"/>
            <a:r>
              <a:rPr lang="ja-JP" altLang="en-US" sz="2000" b="1" kern="100" dirty="0">
                <a:solidFill>
                  <a:schemeClr val="tx1"/>
                </a:solidFill>
                <a:effectLst/>
                <a:latin typeface="+mn-ea"/>
              </a:rPr>
              <a:t>雨量の設定手順</a:t>
            </a:r>
            <a:endParaRPr lang="ja-JP" altLang="en-US" sz="2000" dirty="0">
              <a:latin typeface="+mn-ea"/>
            </a:endParaRPr>
          </a:p>
        </p:txBody>
      </p:sp>
      <p:sp>
        <p:nvSpPr>
          <p:cNvPr id="78" name="テキスト ボックス 77">
            <a:extLst>
              <a:ext uri="{FF2B5EF4-FFF2-40B4-BE49-F238E27FC236}">
                <a16:creationId xmlns:a16="http://schemas.microsoft.com/office/drawing/2014/main" id="{179BB66F-A4CC-799E-93EF-DAC346C07596}"/>
              </a:ext>
            </a:extLst>
          </p:cNvPr>
          <p:cNvSpPr txBox="1"/>
          <p:nvPr/>
        </p:nvSpPr>
        <p:spPr>
          <a:xfrm>
            <a:off x="6573906" y="6602420"/>
            <a:ext cx="2564188" cy="276999"/>
          </a:xfrm>
          <a:prstGeom prst="rect">
            <a:avLst/>
          </a:prstGeom>
          <a:noFill/>
        </p:spPr>
        <p:txBody>
          <a:bodyPr wrap="square">
            <a:spAutoFit/>
          </a:bodyPr>
          <a:lstStyle/>
          <a:p>
            <a:pPr algn="ctr"/>
            <a:r>
              <a:rPr lang="ja-JP" altLang="en-US" sz="1200" dirty="0"/>
              <a:t>大和川流域洪水到達時間</a:t>
            </a:r>
            <a:r>
              <a:rPr lang="en-US" altLang="ja-JP" sz="1200" dirty="0"/>
              <a:t>(</a:t>
            </a:r>
            <a:r>
              <a:rPr lang="ja-JP" altLang="en-US" sz="1200" dirty="0"/>
              <a:t>柏原基準</a:t>
            </a:r>
            <a:r>
              <a:rPr lang="en-US" altLang="ja-JP" sz="1200" dirty="0"/>
              <a:t>)</a:t>
            </a:r>
            <a:endParaRPr kumimoji="1" lang="ja-JP" altLang="en-US" sz="1200" dirty="0">
              <a:solidFill>
                <a:schemeClr val="tx1"/>
              </a:solidFill>
            </a:endParaRPr>
          </a:p>
        </p:txBody>
      </p:sp>
      <p:sp>
        <p:nvSpPr>
          <p:cNvPr id="92" name="正方形/長方形 91">
            <a:extLst>
              <a:ext uri="{FF2B5EF4-FFF2-40B4-BE49-F238E27FC236}">
                <a16:creationId xmlns:a16="http://schemas.microsoft.com/office/drawing/2014/main" id="{8AF7BC36-0DC1-5A84-A5FE-4CF6B545FDB3}"/>
              </a:ext>
            </a:extLst>
          </p:cNvPr>
          <p:cNvSpPr/>
          <p:nvPr/>
        </p:nvSpPr>
        <p:spPr>
          <a:xfrm>
            <a:off x="118676" y="5140081"/>
            <a:ext cx="2505459" cy="1516613"/>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矢印: 下 82">
            <a:extLst>
              <a:ext uri="{FF2B5EF4-FFF2-40B4-BE49-F238E27FC236}">
                <a16:creationId xmlns:a16="http://schemas.microsoft.com/office/drawing/2014/main" id="{C13EA95D-44DE-D8D1-AAAE-3976D79469FB}"/>
              </a:ext>
            </a:extLst>
          </p:cNvPr>
          <p:cNvSpPr/>
          <p:nvPr/>
        </p:nvSpPr>
        <p:spPr>
          <a:xfrm>
            <a:off x="954178" y="4840471"/>
            <a:ext cx="816550" cy="8167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88">
            <a:extLst>
              <a:ext uri="{FF2B5EF4-FFF2-40B4-BE49-F238E27FC236}">
                <a16:creationId xmlns:a16="http://schemas.microsoft.com/office/drawing/2014/main" id="{10DECDB3-2343-830F-8A03-B5BA993C5301}"/>
              </a:ext>
            </a:extLst>
          </p:cNvPr>
          <p:cNvSpPr/>
          <p:nvPr/>
        </p:nvSpPr>
        <p:spPr>
          <a:xfrm>
            <a:off x="243843" y="5756997"/>
            <a:ext cx="2314573" cy="823213"/>
          </a:xfrm>
          <a:prstGeom prst="ellipse">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rPr>
              <a:t>流出に対する降雨量</a:t>
            </a:r>
            <a:endParaRPr kumimoji="1" lang="ja-JP" altLang="en-US" sz="1800" b="1" dirty="0">
              <a:solidFill>
                <a:schemeClr val="tx1"/>
              </a:solidFill>
            </a:endParaRPr>
          </a:p>
        </p:txBody>
      </p:sp>
      <p:sp>
        <p:nvSpPr>
          <p:cNvPr id="94" name="二等辺三角形 93">
            <a:extLst>
              <a:ext uri="{FF2B5EF4-FFF2-40B4-BE49-F238E27FC236}">
                <a16:creationId xmlns:a16="http://schemas.microsoft.com/office/drawing/2014/main" id="{FBA1C2C4-6F7D-F8F2-3359-49A056973B50}"/>
              </a:ext>
            </a:extLst>
          </p:cNvPr>
          <p:cNvSpPr/>
          <p:nvPr/>
        </p:nvSpPr>
        <p:spPr>
          <a:xfrm rot="5400000">
            <a:off x="2604716" y="5190688"/>
            <a:ext cx="393888" cy="486487"/>
          </a:xfrm>
          <a:prstGeom prst="triangle">
            <a:avLst>
              <a:gd name="adj" fmla="val 647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二等辺三角形 95">
            <a:extLst>
              <a:ext uri="{FF2B5EF4-FFF2-40B4-BE49-F238E27FC236}">
                <a16:creationId xmlns:a16="http://schemas.microsoft.com/office/drawing/2014/main" id="{2BA3F109-0852-F682-EFC1-EAC54624CFE6}"/>
              </a:ext>
            </a:extLst>
          </p:cNvPr>
          <p:cNvSpPr/>
          <p:nvPr/>
        </p:nvSpPr>
        <p:spPr>
          <a:xfrm rot="5400000">
            <a:off x="2634300" y="3550713"/>
            <a:ext cx="393888" cy="486487"/>
          </a:xfrm>
          <a:prstGeom prst="triangle">
            <a:avLst>
              <a:gd name="adj" fmla="val 8143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図 123">
            <a:extLst>
              <a:ext uri="{FF2B5EF4-FFF2-40B4-BE49-F238E27FC236}">
                <a16:creationId xmlns:a16="http://schemas.microsoft.com/office/drawing/2014/main" id="{CE7375BA-5600-4111-C543-C785FBE7E5E4}"/>
              </a:ext>
            </a:extLst>
          </p:cNvPr>
          <p:cNvPicPr>
            <a:picLocks noChangeAspect="1"/>
          </p:cNvPicPr>
          <p:nvPr/>
        </p:nvPicPr>
        <p:blipFill>
          <a:blip r:embed="rId4"/>
          <a:stretch>
            <a:fillRect/>
          </a:stretch>
        </p:blipFill>
        <p:spPr>
          <a:xfrm>
            <a:off x="6666709" y="1680980"/>
            <a:ext cx="2157798" cy="1800000"/>
          </a:xfrm>
          <a:prstGeom prst="rect">
            <a:avLst/>
          </a:prstGeom>
        </p:spPr>
      </p:pic>
      <p:sp>
        <p:nvSpPr>
          <p:cNvPr id="126" name="テキスト ボックス 125">
            <a:extLst>
              <a:ext uri="{FF2B5EF4-FFF2-40B4-BE49-F238E27FC236}">
                <a16:creationId xmlns:a16="http://schemas.microsoft.com/office/drawing/2014/main" id="{03BACD76-D552-42E5-604C-D75195283FD2}"/>
              </a:ext>
            </a:extLst>
          </p:cNvPr>
          <p:cNvSpPr txBox="1"/>
          <p:nvPr/>
        </p:nvSpPr>
        <p:spPr>
          <a:xfrm>
            <a:off x="6868099" y="3433819"/>
            <a:ext cx="2075812" cy="369332"/>
          </a:xfrm>
          <a:prstGeom prst="rect">
            <a:avLst/>
          </a:prstGeom>
          <a:noFill/>
        </p:spPr>
        <p:txBody>
          <a:bodyPr wrap="square">
            <a:spAutoFit/>
          </a:bodyPr>
          <a:lstStyle/>
          <a:p>
            <a:pPr algn="ctr"/>
            <a:r>
              <a:rPr kumimoji="1" lang="ja-JP" altLang="en-US" b="1" dirty="0">
                <a:solidFill>
                  <a:schemeClr val="tx1"/>
                </a:solidFill>
              </a:rPr>
              <a:t>流下順を設定する</a:t>
            </a:r>
            <a:endParaRPr kumimoji="1" lang="ja-JP" altLang="en-US" sz="1800" b="1" dirty="0">
              <a:solidFill>
                <a:schemeClr val="tx1"/>
              </a:solidFill>
            </a:endParaRPr>
          </a:p>
        </p:txBody>
      </p:sp>
      <p:sp>
        <p:nvSpPr>
          <p:cNvPr id="127" name="矢印: 下 126">
            <a:extLst>
              <a:ext uri="{FF2B5EF4-FFF2-40B4-BE49-F238E27FC236}">
                <a16:creationId xmlns:a16="http://schemas.microsoft.com/office/drawing/2014/main" id="{DDD7E563-3D8D-D3C8-A63F-A16A8CC1C9E0}"/>
              </a:ext>
            </a:extLst>
          </p:cNvPr>
          <p:cNvSpPr/>
          <p:nvPr/>
        </p:nvSpPr>
        <p:spPr>
          <a:xfrm>
            <a:off x="4437459" y="3510497"/>
            <a:ext cx="285750" cy="252976"/>
          </a:xfrm>
          <a:prstGeom prst="downArrow">
            <a:avLst/>
          </a:prstGeom>
          <a:solidFill>
            <a:schemeClr val="accent4"/>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矢印: 下 127">
            <a:extLst>
              <a:ext uri="{FF2B5EF4-FFF2-40B4-BE49-F238E27FC236}">
                <a16:creationId xmlns:a16="http://schemas.microsoft.com/office/drawing/2014/main" id="{DA6BE8BD-6B15-6EDE-E85C-B67119FC3DCE}"/>
              </a:ext>
            </a:extLst>
          </p:cNvPr>
          <p:cNvSpPr/>
          <p:nvPr/>
        </p:nvSpPr>
        <p:spPr>
          <a:xfrm>
            <a:off x="4437459" y="4785440"/>
            <a:ext cx="285750" cy="252976"/>
          </a:xfrm>
          <a:prstGeom prst="downArrow">
            <a:avLst/>
          </a:prstGeom>
          <a:solidFill>
            <a:schemeClr val="accent4"/>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左中かっこ 128">
            <a:extLst>
              <a:ext uri="{FF2B5EF4-FFF2-40B4-BE49-F238E27FC236}">
                <a16:creationId xmlns:a16="http://schemas.microsoft.com/office/drawing/2014/main" id="{FE1003F7-063A-946C-8F4C-514EDCB0F4DA}"/>
              </a:ext>
            </a:extLst>
          </p:cNvPr>
          <p:cNvSpPr/>
          <p:nvPr/>
        </p:nvSpPr>
        <p:spPr>
          <a:xfrm rot="5400000">
            <a:off x="8575395" y="1455918"/>
            <a:ext cx="100062" cy="346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0" name="左中かっこ 129">
            <a:extLst>
              <a:ext uri="{FF2B5EF4-FFF2-40B4-BE49-F238E27FC236}">
                <a16:creationId xmlns:a16="http://schemas.microsoft.com/office/drawing/2014/main" id="{07667B84-9DCD-5746-B7D1-BDFED737162A}"/>
              </a:ext>
            </a:extLst>
          </p:cNvPr>
          <p:cNvSpPr/>
          <p:nvPr/>
        </p:nvSpPr>
        <p:spPr>
          <a:xfrm rot="10800000">
            <a:off x="8829660" y="1693563"/>
            <a:ext cx="100062" cy="346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4A116995-F9BC-6C37-DDEF-A561A81A49C6}"/>
              </a:ext>
            </a:extLst>
          </p:cNvPr>
          <p:cNvSpPr txBox="1"/>
          <p:nvPr/>
        </p:nvSpPr>
        <p:spPr>
          <a:xfrm>
            <a:off x="8226802" y="1349995"/>
            <a:ext cx="797248" cy="276999"/>
          </a:xfrm>
          <a:prstGeom prst="rect">
            <a:avLst/>
          </a:prstGeom>
          <a:noFill/>
        </p:spPr>
        <p:txBody>
          <a:bodyPr wrap="square">
            <a:spAutoFit/>
          </a:bodyPr>
          <a:lstStyle/>
          <a:p>
            <a:pPr algn="ctr"/>
            <a:r>
              <a:rPr kumimoji="1" lang="en-US" altLang="ja-JP" sz="1200" b="1" dirty="0">
                <a:solidFill>
                  <a:schemeClr val="tx1"/>
                </a:solidFill>
              </a:rPr>
              <a:t>250m</a:t>
            </a:r>
            <a:endParaRPr kumimoji="1" lang="ja-JP" altLang="en-US" sz="1200" b="1" dirty="0">
              <a:solidFill>
                <a:schemeClr val="tx1"/>
              </a:solidFill>
            </a:endParaRPr>
          </a:p>
        </p:txBody>
      </p:sp>
      <p:sp>
        <p:nvSpPr>
          <p:cNvPr id="132" name="テキスト ボックス 131">
            <a:extLst>
              <a:ext uri="{FF2B5EF4-FFF2-40B4-BE49-F238E27FC236}">
                <a16:creationId xmlns:a16="http://schemas.microsoft.com/office/drawing/2014/main" id="{27D75CDC-8914-2403-8D60-93B942019E61}"/>
              </a:ext>
            </a:extLst>
          </p:cNvPr>
          <p:cNvSpPr txBox="1"/>
          <p:nvPr/>
        </p:nvSpPr>
        <p:spPr>
          <a:xfrm>
            <a:off x="8791102" y="1623102"/>
            <a:ext cx="458570" cy="461665"/>
          </a:xfrm>
          <a:prstGeom prst="rect">
            <a:avLst/>
          </a:prstGeom>
          <a:noFill/>
        </p:spPr>
        <p:txBody>
          <a:bodyPr wrap="square">
            <a:spAutoFit/>
          </a:bodyPr>
          <a:lstStyle/>
          <a:p>
            <a:pPr algn="ctr"/>
            <a:r>
              <a:rPr kumimoji="1" lang="en-US" altLang="ja-JP" sz="1200" b="1" dirty="0">
                <a:solidFill>
                  <a:schemeClr val="tx1"/>
                </a:solidFill>
              </a:rPr>
              <a:t>250m</a:t>
            </a:r>
            <a:endParaRPr kumimoji="1" lang="ja-JP" altLang="en-US" sz="1200" b="1" dirty="0">
              <a:solidFill>
                <a:schemeClr val="tx1"/>
              </a:solidFill>
            </a:endParaRPr>
          </a:p>
        </p:txBody>
      </p:sp>
      <p:sp>
        <p:nvSpPr>
          <p:cNvPr id="133" name="二等辺三角形 132">
            <a:extLst>
              <a:ext uri="{FF2B5EF4-FFF2-40B4-BE49-F238E27FC236}">
                <a16:creationId xmlns:a16="http://schemas.microsoft.com/office/drawing/2014/main" id="{BA83D29D-73C1-6C3E-292C-6A9937B13753}"/>
              </a:ext>
            </a:extLst>
          </p:cNvPr>
          <p:cNvSpPr/>
          <p:nvPr/>
        </p:nvSpPr>
        <p:spPr>
          <a:xfrm rot="16200000">
            <a:off x="6185644" y="2304237"/>
            <a:ext cx="393888" cy="486487"/>
          </a:xfrm>
          <a:prstGeom prst="triangle">
            <a:avLst>
              <a:gd name="adj" fmla="val 234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4" name="図 133">
            <a:extLst>
              <a:ext uri="{FF2B5EF4-FFF2-40B4-BE49-F238E27FC236}">
                <a16:creationId xmlns:a16="http://schemas.microsoft.com/office/drawing/2014/main" id="{8EB8F2C5-D704-470A-E57E-7B990D6BBB83}"/>
              </a:ext>
            </a:extLst>
          </p:cNvPr>
          <p:cNvPicPr>
            <a:picLocks noChangeAspect="1"/>
          </p:cNvPicPr>
          <p:nvPr/>
        </p:nvPicPr>
        <p:blipFill>
          <a:blip r:embed="rId4"/>
          <a:stretch>
            <a:fillRect/>
          </a:stretch>
        </p:blipFill>
        <p:spPr>
          <a:xfrm>
            <a:off x="290130" y="1829520"/>
            <a:ext cx="2157798" cy="1800000"/>
          </a:xfrm>
          <a:prstGeom prst="rect">
            <a:avLst/>
          </a:prstGeom>
          <a:scene3d>
            <a:camera prst="perspectiveRelaxed"/>
            <a:lightRig rig="threePt" dir="t"/>
          </a:scene3d>
        </p:spPr>
      </p:pic>
      <p:pic>
        <p:nvPicPr>
          <p:cNvPr id="72" name="図 71">
            <a:extLst>
              <a:ext uri="{FF2B5EF4-FFF2-40B4-BE49-F238E27FC236}">
                <a16:creationId xmlns:a16="http://schemas.microsoft.com/office/drawing/2014/main" id="{F715AC53-1911-ED0E-32A3-4625BB602539}"/>
              </a:ext>
            </a:extLst>
          </p:cNvPr>
          <p:cNvPicPr>
            <a:picLocks noChangeAspect="1"/>
          </p:cNvPicPr>
          <p:nvPr/>
        </p:nvPicPr>
        <p:blipFill>
          <a:blip r:embed="rId5"/>
          <a:stretch>
            <a:fillRect/>
          </a:stretch>
        </p:blipFill>
        <p:spPr>
          <a:xfrm>
            <a:off x="649226" y="1088096"/>
            <a:ext cx="1800000" cy="1800000"/>
          </a:xfrm>
          <a:prstGeom prst="rect">
            <a:avLst/>
          </a:prstGeom>
          <a:blipFill dpi="0" rotWithShape="1">
            <a:blip r:embed="rId6">
              <a:alphaModFix amt="12000"/>
            </a:blip>
            <a:srcRect/>
            <a:tile tx="0" ty="0" sx="100000" sy="100000" flip="none" algn="tl"/>
          </a:blipFill>
          <a:scene3d>
            <a:camera prst="perspectiveRelaxed"/>
            <a:lightRig rig="threePt" dir="t"/>
          </a:scene3d>
        </p:spPr>
      </p:pic>
      <mc:AlternateContent xmlns:mc="http://schemas.openxmlformats.org/markup-compatibility/2006" xmlns:a14="http://schemas.microsoft.com/office/drawing/2010/main">
        <mc:Choice Requires="a14">
          <p:sp>
            <p:nvSpPr>
              <p:cNvPr id="138" name="テキスト ボックス 137">
                <a:extLst>
                  <a:ext uri="{FF2B5EF4-FFF2-40B4-BE49-F238E27FC236}">
                    <a16:creationId xmlns:a16="http://schemas.microsoft.com/office/drawing/2014/main" id="{757D6BC0-8CF2-0240-FF17-86281DE25ED0}"/>
                  </a:ext>
                </a:extLst>
              </p:cNvPr>
              <p:cNvSpPr txBox="1"/>
              <p:nvPr/>
            </p:nvSpPr>
            <p:spPr>
              <a:xfrm>
                <a:off x="803963" y="4937936"/>
                <a:ext cx="1120667" cy="6379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en-US" altLang="ja-JP" b="1" i="1" smtClean="0">
                              <a:latin typeface="Cambria Math" panose="02040503050406030204" pitchFamily="18" charset="0"/>
                            </a:rPr>
                          </m:ctrlPr>
                        </m:fPr>
                        <m:num>
                          <m:nary>
                            <m:naryPr>
                              <m:chr m:val="∑"/>
                              <m:subHide m:val="on"/>
                              <m:supHide m:val="on"/>
                              <m:ctrlPr>
                                <a:rPr lang="ja-JP" altLang="en-US" b="1" i="1">
                                  <a:latin typeface="Cambria Math" panose="02040503050406030204" pitchFamily="18" charset="0"/>
                                </a:rPr>
                              </m:ctrlPr>
                            </m:naryPr>
                            <m:sub/>
                            <m:sup/>
                            <m:e>
                              <m:sSub>
                                <m:sSubPr>
                                  <m:ctrlPr>
                                    <a:rPr lang="en-US" altLang="ja-JP" b="1" i="1">
                                      <a:latin typeface="Cambria Math" panose="02040503050406030204" pitchFamily="18" charset="0"/>
                                    </a:rPr>
                                  </m:ctrlPr>
                                </m:sSubPr>
                                <m:e>
                                  <m:r>
                                    <a:rPr lang="en-US" altLang="ja-JP" b="1" i="1">
                                      <a:latin typeface="Cambria Math" panose="02040503050406030204" pitchFamily="18" charset="0"/>
                                    </a:rPr>
                                    <m:t>𝑹</m:t>
                                  </m:r>
                                </m:e>
                                <m:sub>
                                  <m:r>
                                    <a:rPr lang="en-US" altLang="ja-JP" b="1" i="1">
                                      <a:latin typeface="Cambria Math" panose="02040503050406030204" pitchFamily="18" charset="0"/>
                                    </a:rPr>
                                    <m:t>𝒊𝒋</m:t>
                                  </m:r>
                                </m:sub>
                              </m:sSub>
                            </m:e>
                          </m:nary>
                        </m:num>
                        <m:den>
                          <m:r>
                            <a:rPr lang="en-US" altLang="ja-JP" b="1" i="1" smtClean="0">
                              <a:latin typeface="Cambria Math" panose="02040503050406030204" pitchFamily="18" charset="0"/>
                            </a:rPr>
                            <m:t>𝑵</m:t>
                          </m:r>
                        </m:den>
                      </m:f>
                    </m:oMath>
                  </m:oMathPara>
                </a14:m>
                <a:endParaRPr lang="ja-JP" altLang="en-US" dirty="0"/>
              </a:p>
            </p:txBody>
          </p:sp>
        </mc:Choice>
        <mc:Fallback xmlns="">
          <p:sp>
            <p:nvSpPr>
              <p:cNvPr id="138" name="テキスト ボックス 137">
                <a:extLst>
                  <a:ext uri="{FF2B5EF4-FFF2-40B4-BE49-F238E27FC236}">
                    <a16:creationId xmlns:a16="http://schemas.microsoft.com/office/drawing/2014/main" id="{757D6BC0-8CF2-0240-FF17-86281DE25ED0}"/>
                  </a:ext>
                </a:extLst>
              </p:cNvPr>
              <p:cNvSpPr txBox="1">
                <a:spLocks noRot="1" noChangeAspect="1" noMove="1" noResize="1" noEditPoints="1" noAdjustHandles="1" noChangeArrowheads="1" noChangeShapeType="1" noTextEdit="1"/>
              </p:cNvSpPr>
              <p:nvPr/>
            </p:nvSpPr>
            <p:spPr>
              <a:xfrm>
                <a:off x="803963" y="4937936"/>
                <a:ext cx="1120667" cy="637932"/>
              </a:xfrm>
              <a:prstGeom prst="rect">
                <a:avLst/>
              </a:prstGeom>
              <a:blipFill>
                <a:blip r:embed="rId9"/>
                <a:stretch>
                  <a:fillRect/>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9957293F-15DA-B8A0-98A3-7FB432400DEC}"/>
              </a:ext>
            </a:extLst>
          </p:cNvPr>
          <p:cNvSpPr txBox="1"/>
          <p:nvPr/>
        </p:nvSpPr>
        <p:spPr>
          <a:xfrm>
            <a:off x="106055" y="895609"/>
            <a:ext cx="7901916" cy="461665"/>
          </a:xfrm>
          <a:prstGeom prst="rect">
            <a:avLst/>
          </a:prstGeom>
          <a:noFill/>
        </p:spPr>
        <p:txBody>
          <a:bodyPr wrap="square">
            <a:spAutoFit/>
          </a:bodyPr>
          <a:lstStyle/>
          <a:p>
            <a:r>
              <a:rPr lang="ja-JP" altLang="en-US" sz="2400" b="1" kern="100" dirty="0">
                <a:latin typeface="+mn-ea"/>
              </a:rPr>
              <a:t>①洪水到達総雨量</a:t>
            </a:r>
            <a:endParaRPr lang="ja-JP" altLang="en-US" sz="2400" dirty="0">
              <a:latin typeface="+mn-ea"/>
            </a:endParaRPr>
          </a:p>
        </p:txBody>
      </p:sp>
      <p:sp>
        <p:nvSpPr>
          <p:cNvPr id="2" name="テキスト ボックス 1">
            <a:extLst>
              <a:ext uri="{FF2B5EF4-FFF2-40B4-BE49-F238E27FC236}">
                <a16:creationId xmlns:a16="http://schemas.microsoft.com/office/drawing/2014/main" id="{EA6C3857-0F04-8F78-42D0-CF94D6C678A2}"/>
              </a:ext>
            </a:extLst>
          </p:cNvPr>
          <p:cNvSpPr txBox="1"/>
          <p:nvPr/>
        </p:nvSpPr>
        <p:spPr>
          <a:xfrm>
            <a:off x="152400" y="193528"/>
            <a:ext cx="8991599" cy="646331"/>
          </a:xfrm>
          <a:prstGeom prst="rect">
            <a:avLst/>
          </a:prstGeom>
          <a:noFill/>
        </p:spPr>
        <p:txBody>
          <a:bodyPr wrap="square" rtlCol="0">
            <a:spAutoFit/>
          </a:bodyPr>
          <a:lstStyle/>
          <a:p>
            <a:pPr lvl="0"/>
            <a:r>
              <a:rPr kumimoji="1" lang="en-US" altLang="ja-JP" sz="3600"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河川流域に対する降雨のサンプリング</a:t>
            </a:r>
          </a:p>
        </p:txBody>
      </p:sp>
      <p:pic>
        <p:nvPicPr>
          <p:cNvPr id="3" name="図 2">
            <a:extLst>
              <a:ext uri="{FF2B5EF4-FFF2-40B4-BE49-F238E27FC236}">
                <a16:creationId xmlns:a16="http://schemas.microsoft.com/office/drawing/2014/main" id="{4E3DC262-E3E7-B4D3-BF6C-8CA05A34DA73}"/>
              </a:ext>
            </a:extLst>
          </p:cNvPr>
          <p:cNvPicPr>
            <a:picLocks noChangeAspect="1"/>
          </p:cNvPicPr>
          <p:nvPr/>
        </p:nvPicPr>
        <p:blipFill>
          <a:blip r:embed="rId10"/>
          <a:stretch>
            <a:fillRect/>
          </a:stretch>
        </p:blipFill>
        <p:spPr>
          <a:xfrm>
            <a:off x="357150" y="3779795"/>
            <a:ext cx="2026920" cy="944880"/>
          </a:xfrm>
          <a:prstGeom prst="rect">
            <a:avLst/>
          </a:prstGeom>
        </p:spPr>
      </p:pic>
      <p:sp>
        <p:nvSpPr>
          <p:cNvPr id="4" name="テキスト ボックス 3">
            <a:extLst>
              <a:ext uri="{FF2B5EF4-FFF2-40B4-BE49-F238E27FC236}">
                <a16:creationId xmlns:a16="http://schemas.microsoft.com/office/drawing/2014/main" id="{AE3711A2-0FCC-2056-214E-1DC1D3C0FA4D}"/>
              </a:ext>
            </a:extLst>
          </p:cNvPr>
          <p:cNvSpPr txBox="1"/>
          <p:nvPr/>
        </p:nvSpPr>
        <p:spPr>
          <a:xfrm>
            <a:off x="141162" y="3482997"/>
            <a:ext cx="2505459" cy="307777"/>
          </a:xfrm>
          <a:prstGeom prst="rect">
            <a:avLst/>
          </a:prstGeom>
          <a:noFill/>
        </p:spPr>
        <p:txBody>
          <a:bodyPr wrap="square">
            <a:spAutoFit/>
          </a:bodyPr>
          <a:lstStyle/>
          <a:p>
            <a:pPr algn="ctr"/>
            <a:r>
              <a:rPr lang="ja-JP" altLang="en-US" sz="1400" b="1" kern="100" dirty="0">
                <a:latin typeface="+mn-ea"/>
              </a:rPr>
              <a:t>クラーヘン式による流下速度</a:t>
            </a:r>
            <a:endParaRPr lang="ja-JP" altLang="en-US" sz="1400" dirty="0"/>
          </a:p>
        </p:txBody>
      </p:sp>
      <p:pic>
        <p:nvPicPr>
          <p:cNvPr id="5" name="図 4">
            <a:extLst>
              <a:ext uri="{FF2B5EF4-FFF2-40B4-BE49-F238E27FC236}">
                <a16:creationId xmlns:a16="http://schemas.microsoft.com/office/drawing/2014/main" id="{853D1837-8171-9417-9BD7-59B9C808B8C8}"/>
              </a:ext>
            </a:extLst>
          </p:cNvPr>
          <p:cNvPicPr>
            <a:picLocks noChangeAspect="1"/>
          </p:cNvPicPr>
          <p:nvPr/>
        </p:nvPicPr>
        <p:blipFill>
          <a:blip r:embed="rId11"/>
          <a:stretch>
            <a:fillRect/>
          </a:stretch>
        </p:blipFill>
        <p:spPr>
          <a:xfrm>
            <a:off x="6603271" y="3792570"/>
            <a:ext cx="2482898" cy="2827062"/>
          </a:xfrm>
          <a:prstGeom prst="rect">
            <a:avLst/>
          </a:prstGeom>
        </p:spPr>
      </p:pic>
    </p:spTree>
    <p:extLst>
      <p:ext uri="{BB962C8B-B14F-4D97-AF65-F5344CB8AC3E}">
        <p14:creationId xmlns:p14="http://schemas.microsoft.com/office/powerpoint/2010/main" val="53536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ダイアグラム, テキスト, 概略図&#10;&#10;中程度の精度で自動的に生成された説明">
            <a:extLst>
              <a:ext uri="{FF2B5EF4-FFF2-40B4-BE49-F238E27FC236}">
                <a16:creationId xmlns:a16="http://schemas.microsoft.com/office/drawing/2014/main" id="{57D604AD-9AE4-59A3-42F6-399129219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44" y="1472952"/>
            <a:ext cx="3817912" cy="2993055"/>
          </a:xfrm>
          <a:prstGeom prst="rect">
            <a:avLst/>
          </a:prstGeom>
        </p:spPr>
      </p:pic>
      <p:sp>
        <p:nvSpPr>
          <p:cNvPr id="29" name="正方形/長方形 28">
            <a:extLst>
              <a:ext uri="{FF2B5EF4-FFF2-40B4-BE49-F238E27FC236}">
                <a16:creationId xmlns:a16="http://schemas.microsoft.com/office/drawing/2014/main" id="{5352CB27-7DEB-381B-B7CB-1F8CDB3E1A1E}"/>
              </a:ext>
            </a:extLst>
          </p:cNvPr>
          <p:cNvSpPr/>
          <p:nvPr/>
        </p:nvSpPr>
        <p:spPr>
          <a:xfrm>
            <a:off x="54754" y="4038538"/>
            <a:ext cx="3631126" cy="2781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正方形/長方形 23">
            <a:extLst>
              <a:ext uri="{FF2B5EF4-FFF2-40B4-BE49-F238E27FC236}">
                <a16:creationId xmlns:a16="http://schemas.microsoft.com/office/drawing/2014/main" id="{767E6C8D-BE6A-3578-C219-B3A8CC215FBA}"/>
              </a:ext>
            </a:extLst>
          </p:cNvPr>
          <p:cNvSpPr/>
          <p:nvPr/>
        </p:nvSpPr>
        <p:spPr>
          <a:xfrm>
            <a:off x="3157729" y="3390900"/>
            <a:ext cx="5880216"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テキスト ボックス 6">
            <a:extLst>
              <a:ext uri="{FF2B5EF4-FFF2-40B4-BE49-F238E27FC236}">
                <a16:creationId xmlns:a16="http://schemas.microsoft.com/office/drawing/2014/main" id="{2E129EB4-EC32-BB9F-CC41-AEB3B9553C64}"/>
              </a:ext>
            </a:extLst>
          </p:cNvPr>
          <p:cNvSpPr txBox="1"/>
          <p:nvPr/>
        </p:nvSpPr>
        <p:spPr>
          <a:xfrm>
            <a:off x="106055" y="895609"/>
            <a:ext cx="7901916" cy="461665"/>
          </a:xfrm>
          <a:prstGeom prst="rect">
            <a:avLst/>
          </a:prstGeom>
          <a:noFill/>
        </p:spPr>
        <p:txBody>
          <a:bodyPr wrap="square">
            <a:spAutoFit/>
          </a:bodyPr>
          <a:lstStyle/>
          <a:p>
            <a:r>
              <a:rPr lang="ja-JP" altLang="en-US" sz="2400" b="1" kern="100" dirty="0">
                <a:latin typeface="+mn-ea"/>
              </a:rPr>
              <a:t>②洪水到達有効雨量</a:t>
            </a:r>
            <a:endParaRPr lang="ja-JP" altLang="en-US" sz="2400" dirty="0">
              <a:latin typeface="+mn-ea"/>
            </a:endParaRPr>
          </a:p>
        </p:txBody>
      </p:sp>
      <p:pic>
        <p:nvPicPr>
          <p:cNvPr id="8" name="図 7">
            <a:extLst>
              <a:ext uri="{FF2B5EF4-FFF2-40B4-BE49-F238E27FC236}">
                <a16:creationId xmlns:a16="http://schemas.microsoft.com/office/drawing/2014/main" id="{9D870A95-D95D-5FEE-DA48-B8738DAA8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1999" y="3720042"/>
            <a:ext cx="1918282" cy="2993055"/>
          </a:xfrm>
          <a:prstGeom prst="rect">
            <a:avLst/>
          </a:prstGeom>
          <a:solidFill>
            <a:schemeClr val="bg1"/>
          </a:solidFill>
          <a:ln>
            <a:noFill/>
          </a:ln>
        </p:spPr>
      </p:pic>
      <p:pic>
        <p:nvPicPr>
          <p:cNvPr id="9" name="図 8">
            <a:extLst>
              <a:ext uri="{FF2B5EF4-FFF2-40B4-BE49-F238E27FC236}">
                <a16:creationId xmlns:a16="http://schemas.microsoft.com/office/drawing/2014/main" id="{B4F0D77B-314E-42FF-F529-AD593E6E88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30067" y="1566655"/>
            <a:ext cx="3694093" cy="1640682"/>
          </a:xfrm>
          <a:prstGeom prst="rect">
            <a:avLst/>
          </a:prstGeom>
          <a:solidFill>
            <a:schemeClr val="bg1"/>
          </a:solidFill>
          <a:ln>
            <a:noFill/>
          </a:ln>
        </p:spPr>
      </p:pic>
      <p:sp>
        <p:nvSpPr>
          <p:cNvPr id="13" name="テキスト ボックス 12">
            <a:extLst>
              <a:ext uri="{FF2B5EF4-FFF2-40B4-BE49-F238E27FC236}">
                <a16:creationId xmlns:a16="http://schemas.microsoft.com/office/drawing/2014/main" id="{F895FE14-AFED-1C4D-9DB3-818377842FBC}"/>
              </a:ext>
            </a:extLst>
          </p:cNvPr>
          <p:cNvSpPr txBox="1"/>
          <p:nvPr/>
        </p:nvSpPr>
        <p:spPr>
          <a:xfrm>
            <a:off x="5476473" y="1251446"/>
            <a:ext cx="2300141" cy="338554"/>
          </a:xfrm>
          <a:prstGeom prst="rect">
            <a:avLst/>
          </a:prstGeom>
          <a:noFill/>
        </p:spPr>
        <p:txBody>
          <a:bodyPr wrap="square" rtlCol="0">
            <a:spAutoFit/>
          </a:bodyPr>
          <a:lstStyle/>
          <a:p>
            <a:pPr algn="ctr"/>
            <a:r>
              <a:rPr kumimoji="1" lang="ja-JP" altLang="en-US" sz="1600" b="1" dirty="0">
                <a:latin typeface="+mn-ea"/>
              </a:rPr>
              <a:t>有効雨量定数標準値</a:t>
            </a:r>
          </a:p>
        </p:txBody>
      </p:sp>
      <p:pic>
        <p:nvPicPr>
          <p:cNvPr id="22" name="図 21" descr="ダイアグラム, 概略図&#10;&#10;自動的に生成された説明">
            <a:extLst>
              <a:ext uri="{FF2B5EF4-FFF2-40B4-BE49-F238E27FC236}">
                <a16:creationId xmlns:a16="http://schemas.microsoft.com/office/drawing/2014/main" id="{43B624ED-C3DF-9D0E-0832-15EAD59850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871" y="4104405"/>
            <a:ext cx="2412741" cy="2649627"/>
          </a:xfrm>
          <a:prstGeom prst="rect">
            <a:avLst/>
          </a:prstGeom>
        </p:spPr>
      </p:pic>
      <p:pic>
        <p:nvPicPr>
          <p:cNvPr id="15" name="図 14">
            <a:extLst>
              <a:ext uri="{FF2B5EF4-FFF2-40B4-BE49-F238E27FC236}">
                <a16:creationId xmlns:a16="http://schemas.microsoft.com/office/drawing/2014/main" id="{6DF151CF-FA30-9C01-B3BA-DCA9CC04C8C5}"/>
              </a:ext>
            </a:extLst>
          </p:cNvPr>
          <p:cNvPicPr>
            <a:picLocks noChangeAspect="1"/>
          </p:cNvPicPr>
          <p:nvPr/>
        </p:nvPicPr>
        <p:blipFill>
          <a:blip r:embed="rId7"/>
          <a:stretch>
            <a:fillRect/>
          </a:stretch>
        </p:blipFill>
        <p:spPr>
          <a:xfrm>
            <a:off x="5396473" y="4038538"/>
            <a:ext cx="3033417" cy="2404850"/>
          </a:xfrm>
          <a:prstGeom prst="rect">
            <a:avLst/>
          </a:prstGeom>
        </p:spPr>
      </p:pic>
      <p:sp>
        <p:nvSpPr>
          <p:cNvPr id="21" name="テキスト ボックス 20">
            <a:extLst>
              <a:ext uri="{FF2B5EF4-FFF2-40B4-BE49-F238E27FC236}">
                <a16:creationId xmlns:a16="http://schemas.microsoft.com/office/drawing/2014/main" id="{D590AEE3-AF79-9266-B5AA-83032DA7E3AD}"/>
              </a:ext>
            </a:extLst>
          </p:cNvPr>
          <p:cNvSpPr txBox="1"/>
          <p:nvPr/>
        </p:nvSpPr>
        <p:spPr>
          <a:xfrm>
            <a:off x="8048091" y="3624876"/>
            <a:ext cx="922845" cy="1384995"/>
          </a:xfrm>
          <a:prstGeom prst="rect">
            <a:avLst/>
          </a:prstGeom>
          <a:solidFill>
            <a:schemeClr val="bg1"/>
          </a:solidFill>
          <a:ln>
            <a:solidFill>
              <a:schemeClr val="tx1"/>
            </a:solidFill>
          </a:ln>
        </p:spPr>
        <p:txBody>
          <a:bodyPr wrap="square" rtlCol="0">
            <a:spAutoFit/>
          </a:bodyPr>
          <a:lstStyle/>
          <a:p>
            <a:r>
              <a:rPr kumimoji="1" lang="ja-JP" altLang="en-US" sz="700" dirty="0">
                <a:latin typeface="+mn-ea"/>
                <a:cs typeface="Times New Roman" panose="02020603050405020304" pitchFamily="18" charset="0"/>
              </a:rPr>
              <a:t>土地利用区分</a:t>
            </a:r>
            <a:endParaRPr kumimoji="1" lang="en-US" altLang="ja-JP" sz="700" dirty="0">
              <a:latin typeface="+mn-ea"/>
              <a:cs typeface="Times New Roman" panose="02020603050405020304" pitchFamily="18" charset="0"/>
            </a:endParaRPr>
          </a:p>
          <a:p>
            <a:r>
              <a:rPr lang="ja-JP" altLang="en-US" sz="700" dirty="0">
                <a:solidFill>
                  <a:srgbClr val="00FF00"/>
                </a:solidFill>
                <a:latin typeface="+mn-ea"/>
                <a:cs typeface="Times New Roman" panose="02020603050405020304" pitchFamily="18" charset="0"/>
              </a:rPr>
              <a:t>■</a:t>
            </a:r>
            <a:r>
              <a:rPr lang="ja-JP" altLang="en-US" sz="700" dirty="0">
                <a:latin typeface="+mn-ea"/>
                <a:cs typeface="Times New Roman" panose="02020603050405020304" pitchFamily="18" charset="0"/>
              </a:rPr>
              <a:t>　田</a:t>
            </a:r>
            <a:endParaRPr lang="en-US" altLang="ja-JP" sz="700" dirty="0">
              <a:latin typeface="+mn-ea"/>
              <a:cs typeface="Times New Roman" panose="02020603050405020304" pitchFamily="18" charset="0"/>
            </a:endParaRPr>
          </a:p>
          <a:p>
            <a:r>
              <a:rPr lang="ja-JP" altLang="en-US" sz="700" dirty="0">
                <a:solidFill>
                  <a:srgbClr val="FFFF00"/>
                </a:solidFill>
                <a:latin typeface="+mn-ea"/>
                <a:cs typeface="Times New Roman" panose="02020603050405020304" pitchFamily="18" charset="0"/>
              </a:rPr>
              <a:t>■</a:t>
            </a:r>
            <a:r>
              <a:rPr lang="ja-JP" altLang="en-US" sz="700" dirty="0">
                <a:latin typeface="+mn-ea"/>
                <a:cs typeface="Times New Roman" panose="02020603050405020304" pitchFamily="18" charset="0"/>
              </a:rPr>
              <a:t>　他農用地</a:t>
            </a:r>
            <a:endParaRPr lang="en-US" altLang="ja-JP" sz="700" dirty="0">
              <a:latin typeface="+mn-ea"/>
              <a:cs typeface="Times New Roman" panose="02020603050405020304" pitchFamily="18" charset="0"/>
            </a:endParaRPr>
          </a:p>
          <a:p>
            <a:r>
              <a:rPr lang="ja-JP" altLang="en-US" sz="700" dirty="0">
                <a:solidFill>
                  <a:srgbClr val="006600"/>
                </a:solidFill>
                <a:latin typeface="+mn-ea"/>
                <a:cs typeface="Times New Roman" panose="02020603050405020304" pitchFamily="18" charset="0"/>
              </a:rPr>
              <a:t>■</a:t>
            </a:r>
            <a:r>
              <a:rPr lang="ja-JP" altLang="en-US" sz="700" dirty="0">
                <a:latin typeface="+mn-ea"/>
                <a:cs typeface="Times New Roman" panose="02020603050405020304" pitchFamily="18" charset="0"/>
              </a:rPr>
              <a:t>　森林</a:t>
            </a:r>
            <a:endParaRPr lang="en-US" altLang="ja-JP" sz="700" dirty="0">
              <a:latin typeface="+mn-ea"/>
              <a:cs typeface="Times New Roman" panose="02020603050405020304" pitchFamily="18" charset="0"/>
            </a:endParaRPr>
          </a:p>
          <a:p>
            <a:r>
              <a:rPr lang="ja-JP" altLang="en-US" sz="700" dirty="0">
                <a:solidFill>
                  <a:schemeClr val="accent4">
                    <a:lumMod val="50000"/>
                  </a:schemeClr>
                </a:solidFill>
                <a:latin typeface="+mn-ea"/>
                <a:cs typeface="Times New Roman" panose="02020603050405020304" pitchFamily="18" charset="0"/>
              </a:rPr>
              <a:t>■</a:t>
            </a:r>
            <a:r>
              <a:rPr lang="ja-JP" altLang="en-US" sz="700" dirty="0">
                <a:latin typeface="+mn-ea"/>
                <a:cs typeface="Times New Roman" panose="02020603050405020304" pitchFamily="18" charset="0"/>
              </a:rPr>
              <a:t>　荒地</a:t>
            </a:r>
            <a:endParaRPr lang="en-US" altLang="ja-JP" sz="700" dirty="0">
              <a:latin typeface="+mn-ea"/>
              <a:cs typeface="Times New Roman" panose="02020603050405020304" pitchFamily="18" charset="0"/>
            </a:endParaRPr>
          </a:p>
          <a:p>
            <a:r>
              <a:rPr lang="ja-JP" altLang="en-US" sz="700" dirty="0">
                <a:solidFill>
                  <a:srgbClr val="FF0000"/>
                </a:solidFill>
                <a:latin typeface="+mn-ea"/>
                <a:cs typeface="Times New Roman" panose="02020603050405020304" pitchFamily="18" charset="0"/>
              </a:rPr>
              <a:t>■</a:t>
            </a:r>
            <a:r>
              <a:rPr lang="ja-JP" altLang="en-US" sz="700" dirty="0">
                <a:latin typeface="+mn-ea"/>
                <a:cs typeface="Times New Roman" panose="02020603050405020304" pitchFamily="18" charset="0"/>
              </a:rPr>
              <a:t>　建物用地</a:t>
            </a:r>
            <a:endParaRPr lang="en-US" altLang="ja-JP" sz="700" dirty="0">
              <a:latin typeface="+mn-ea"/>
              <a:cs typeface="Times New Roman" panose="02020603050405020304" pitchFamily="18" charset="0"/>
            </a:endParaRPr>
          </a:p>
          <a:p>
            <a:r>
              <a:rPr lang="ja-JP" altLang="en-US" sz="700" dirty="0">
                <a:latin typeface="+mn-ea"/>
                <a:cs typeface="Times New Roman" panose="02020603050405020304" pitchFamily="18" charset="0"/>
              </a:rPr>
              <a:t>■　道路・鉄道</a:t>
            </a:r>
            <a:endParaRPr lang="en-US" altLang="ja-JP" sz="700" dirty="0">
              <a:latin typeface="+mn-ea"/>
              <a:cs typeface="Times New Roman" panose="02020603050405020304" pitchFamily="18" charset="0"/>
            </a:endParaRPr>
          </a:p>
          <a:p>
            <a:r>
              <a:rPr lang="ja-JP" altLang="en-US" sz="700" dirty="0">
                <a:solidFill>
                  <a:schemeClr val="bg1">
                    <a:lumMod val="65000"/>
                  </a:schemeClr>
                </a:solidFill>
                <a:latin typeface="+mn-ea"/>
                <a:cs typeface="Times New Roman" panose="02020603050405020304" pitchFamily="18" charset="0"/>
              </a:rPr>
              <a:t>■</a:t>
            </a:r>
            <a:r>
              <a:rPr lang="ja-JP" altLang="en-US" sz="700" dirty="0">
                <a:latin typeface="+mn-ea"/>
                <a:cs typeface="Times New Roman" panose="02020603050405020304" pitchFamily="18" charset="0"/>
              </a:rPr>
              <a:t>　他用地</a:t>
            </a:r>
            <a:endParaRPr lang="en-US" altLang="ja-JP" sz="700" dirty="0">
              <a:latin typeface="+mn-ea"/>
              <a:cs typeface="Times New Roman" panose="02020603050405020304" pitchFamily="18" charset="0"/>
            </a:endParaRPr>
          </a:p>
          <a:p>
            <a:r>
              <a:rPr lang="ja-JP" altLang="en-US" sz="700" dirty="0">
                <a:solidFill>
                  <a:srgbClr val="0000FF"/>
                </a:solidFill>
                <a:latin typeface="+mn-ea"/>
                <a:cs typeface="Times New Roman" panose="02020603050405020304" pitchFamily="18" charset="0"/>
              </a:rPr>
              <a:t>■</a:t>
            </a:r>
            <a:r>
              <a:rPr lang="ja-JP" altLang="en-US" sz="700" dirty="0">
                <a:latin typeface="+mn-ea"/>
                <a:cs typeface="Times New Roman" panose="02020603050405020304" pitchFamily="18" charset="0"/>
              </a:rPr>
              <a:t>　河川湖沼</a:t>
            </a:r>
            <a:endParaRPr lang="en-US" altLang="ja-JP" sz="700" dirty="0">
              <a:latin typeface="+mn-ea"/>
              <a:cs typeface="Times New Roman" panose="02020603050405020304" pitchFamily="18" charset="0"/>
            </a:endParaRPr>
          </a:p>
          <a:p>
            <a:r>
              <a:rPr lang="ja-JP" altLang="en-US" sz="700" dirty="0">
                <a:solidFill>
                  <a:schemeClr val="bg1">
                    <a:lumMod val="95000"/>
                  </a:schemeClr>
                </a:solidFill>
                <a:latin typeface="+mn-ea"/>
                <a:cs typeface="Times New Roman" panose="02020603050405020304" pitchFamily="18" charset="0"/>
              </a:rPr>
              <a:t>■</a:t>
            </a:r>
            <a:r>
              <a:rPr lang="ja-JP" altLang="en-US" sz="700" dirty="0">
                <a:latin typeface="+mn-ea"/>
                <a:cs typeface="Times New Roman" panose="02020603050405020304" pitchFamily="18" charset="0"/>
              </a:rPr>
              <a:t>　海浜</a:t>
            </a:r>
            <a:endParaRPr lang="en-US" altLang="ja-JP" sz="700" dirty="0">
              <a:latin typeface="+mn-ea"/>
              <a:cs typeface="Times New Roman" panose="02020603050405020304" pitchFamily="18" charset="0"/>
            </a:endParaRPr>
          </a:p>
          <a:p>
            <a:r>
              <a:rPr lang="ja-JP" altLang="en-US" sz="700" dirty="0">
                <a:solidFill>
                  <a:srgbClr val="00B0F0"/>
                </a:solidFill>
                <a:latin typeface="+mn-ea"/>
                <a:cs typeface="Times New Roman" panose="02020603050405020304" pitchFamily="18" charset="0"/>
              </a:rPr>
              <a:t>■</a:t>
            </a:r>
            <a:r>
              <a:rPr lang="ja-JP" altLang="en-US" sz="700" dirty="0">
                <a:latin typeface="+mn-ea"/>
                <a:cs typeface="Times New Roman" panose="02020603050405020304" pitchFamily="18" charset="0"/>
              </a:rPr>
              <a:t>　海水域</a:t>
            </a:r>
            <a:endParaRPr lang="en-US" altLang="ja-JP" sz="700" dirty="0">
              <a:latin typeface="+mn-ea"/>
              <a:cs typeface="Times New Roman" panose="02020603050405020304" pitchFamily="18" charset="0"/>
            </a:endParaRPr>
          </a:p>
          <a:p>
            <a:r>
              <a:rPr lang="ja-JP" altLang="en-US" sz="700" dirty="0">
                <a:solidFill>
                  <a:srgbClr val="92D050"/>
                </a:solidFill>
                <a:latin typeface="+mn-ea"/>
                <a:cs typeface="Times New Roman" panose="02020603050405020304" pitchFamily="18" charset="0"/>
              </a:rPr>
              <a:t>■</a:t>
            </a:r>
            <a:r>
              <a:rPr lang="ja-JP" altLang="en-US" sz="700" dirty="0">
                <a:latin typeface="+mn-ea"/>
                <a:cs typeface="Times New Roman" panose="02020603050405020304" pitchFamily="18" charset="0"/>
              </a:rPr>
              <a:t>　ゴルフ場</a:t>
            </a:r>
            <a:endParaRPr lang="en-US" altLang="ja-JP" sz="900" dirty="0">
              <a:latin typeface="+mn-ea"/>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CF913B55-A778-55D1-9C20-9305714CBAF4}"/>
              </a:ext>
            </a:extLst>
          </p:cNvPr>
          <p:cNvSpPr txBox="1"/>
          <p:nvPr/>
        </p:nvSpPr>
        <p:spPr>
          <a:xfrm>
            <a:off x="4963984" y="3381488"/>
            <a:ext cx="2300141" cy="338554"/>
          </a:xfrm>
          <a:prstGeom prst="rect">
            <a:avLst/>
          </a:prstGeom>
          <a:noFill/>
        </p:spPr>
        <p:txBody>
          <a:bodyPr wrap="square" rtlCol="0">
            <a:spAutoFit/>
          </a:bodyPr>
          <a:lstStyle/>
          <a:p>
            <a:pPr algn="ctr"/>
            <a:r>
              <a:rPr kumimoji="1" lang="ja-JP" altLang="en-US" sz="1600" b="1" dirty="0">
                <a:latin typeface="+mn-ea"/>
              </a:rPr>
              <a:t>土地利用分類</a:t>
            </a:r>
          </a:p>
        </p:txBody>
      </p:sp>
      <p:sp>
        <p:nvSpPr>
          <p:cNvPr id="26" name="正方形/長方形 25">
            <a:extLst>
              <a:ext uri="{FF2B5EF4-FFF2-40B4-BE49-F238E27FC236}">
                <a16:creationId xmlns:a16="http://schemas.microsoft.com/office/drawing/2014/main" id="{D605C767-6626-026B-6CBA-D1F7A080F8C1}"/>
              </a:ext>
            </a:extLst>
          </p:cNvPr>
          <p:cNvSpPr/>
          <p:nvPr/>
        </p:nvSpPr>
        <p:spPr>
          <a:xfrm>
            <a:off x="6159604" y="3729454"/>
            <a:ext cx="1205065" cy="48422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 name="テキスト ボックス 27">
            <a:extLst>
              <a:ext uri="{FF2B5EF4-FFF2-40B4-BE49-F238E27FC236}">
                <a16:creationId xmlns:a16="http://schemas.microsoft.com/office/drawing/2014/main" id="{667499B4-F8E3-8D48-9307-D33566C7F5BB}"/>
              </a:ext>
            </a:extLst>
          </p:cNvPr>
          <p:cNvSpPr txBox="1"/>
          <p:nvPr/>
        </p:nvSpPr>
        <p:spPr>
          <a:xfrm>
            <a:off x="5391901" y="6428987"/>
            <a:ext cx="3037989" cy="276999"/>
          </a:xfrm>
          <a:prstGeom prst="rect">
            <a:avLst/>
          </a:prstGeom>
          <a:noFill/>
        </p:spPr>
        <p:txBody>
          <a:bodyPr wrap="square" rtlCol="0">
            <a:spAutoFit/>
          </a:bodyPr>
          <a:lstStyle/>
          <a:p>
            <a:pPr algn="ctr"/>
            <a:r>
              <a:rPr kumimoji="1" lang="ja-JP" altLang="en-US" sz="1200" b="1" dirty="0">
                <a:latin typeface="+mn-ea"/>
              </a:rPr>
              <a:t>第</a:t>
            </a:r>
            <a:r>
              <a:rPr kumimoji="1" lang="en-US" altLang="ja-JP" sz="1200" b="1" dirty="0">
                <a:latin typeface="+mn-ea"/>
                <a:cs typeface="Times New Roman" panose="02020603050405020304" pitchFamily="18" charset="0"/>
              </a:rPr>
              <a:t>3</a:t>
            </a:r>
            <a:r>
              <a:rPr kumimoji="1" lang="ja-JP" altLang="en-US" sz="1200" b="1" dirty="0">
                <a:latin typeface="+mn-ea"/>
              </a:rPr>
              <a:t>次メッシュ土地利用分布</a:t>
            </a:r>
            <a:r>
              <a:rPr kumimoji="1" lang="en-US" altLang="ja-JP" sz="1200" b="1" dirty="0">
                <a:latin typeface="+mn-ea"/>
              </a:rPr>
              <a:t>(</a:t>
            </a:r>
            <a:r>
              <a:rPr kumimoji="1" lang="ja-JP" altLang="en-US" sz="1200" b="1" dirty="0">
                <a:latin typeface="+mn-ea"/>
              </a:rPr>
              <a:t>大和川流域</a:t>
            </a:r>
            <a:r>
              <a:rPr kumimoji="1" lang="en-US" altLang="ja-JP" sz="1200" b="1" dirty="0">
                <a:latin typeface="+mn-ea"/>
              </a:rPr>
              <a:t>)</a:t>
            </a:r>
            <a:endParaRPr kumimoji="1" lang="ja-JP" altLang="en-US" sz="1200" b="1" dirty="0">
              <a:latin typeface="+mn-ea"/>
            </a:endParaRPr>
          </a:p>
        </p:txBody>
      </p:sp>
      <p:sp>
        <p:nvSpPr>
          <p:cNvPr id="30" name="正方形/長方形 29">
            <a:extLst>
              <a:ext uri="{FF2B5EF4-FFF2-40B4-BE49-F238E27FC236}">
                <a16:creationId xmlns:a16="http://schemas.microsoft.com/office/drawing/2014/main" id="{50E1492A-23D3-D9D0-9920-65B716ACA63A}"/>
              </a:ext>
            </a:extLst>
          </p:cNvPr>
          <p:cNvSpPr/>
          <p:nvPr/>
        </p:nvSpPr>
        <p:spPr>
          <a:xfrm>
            <a:off x="89065" y="5644146"/>
            <a:ext cx="489375" cy="1129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 name="テキスト ボックス 1">
            <a:extLst>
              <a:ext uri="{FF2B5EF4-FFF2-40B4-BE49-F238E27FC236}">
                <a16:creationId xmlns:a16="http://schemas.microsoft.com/office/drawing/2014/main" id="{A40A766D-15C9-D650-A8EB-5290D5D50349}"/>
              </a:ext>
            </a:extLst>
          </p:cNvPr>
          <p:cNvSpPr txBox="1"/>
          <p:nvPr/>
        </p:nvSpPr>
        <p:spPr>
          <a:xfrm>
            <a:off x="152400" y="193528"/>
            <a:ext cx="8991599" cy="646331"/>
          </a:xfrm>
          <a:prstGeom prst="rect">
            <a:avLst/>
          </a:prstGeom>
          <a:noFill/>
        </p:spPr>
        <p:txBody>
          <a:bodyPr wrap="square" rtlCol="0">
            <a:spAutoFit/>
          </a:bodyPr>
          <a:lstStyle/>
          <a:p>
            <a:pPr lvl="0"/>
            <a:r>
              <a:rPr kumimoji="1" lang="en-US" altLang="ja-JP" sz="3600"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河川流域に対する降雨のサンプリング</a:t>
            </a:r>
          </a:p>
        </p:txBody>
      </p:sp>
    </p:spTree>
    <p:extLst>
      <p:ext uri="{BB962C8B-B14F-4D97-AF65-F5344CB8AC3E}">
        <p14:creationId xmlns:p14="http://schemas.microsoft.com/office/powerpoint/2010/main" val="15528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5DECA06B-26A9-784A-7DDE-95F3BA680046}"/>
              </a:ext>
            </a:extLst>
          </p:cNvPr>
          <p:cNvSpPr/>
          <p:nvPr/>
        </p:nvSpPr>
        <p:spPr>
          <a:xfrm>
            <a:off x="4378200" y="764425"/>
            <a:ext cx="4571999" cy="60935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36232F3-7935-FE56-E5D9-1B805517CD30}"/>
              </a:ext>
            </a:extLst>
          </p:cNvPr>
          <p:cNvSpPr txBox="1"/>
          <p:nvPr/>
        </p:nvSpPr>
        <p:spPr>
          <a:xfrm>
            <a:off x="152400" y="193528"/>
            <a:ext cx="8991599" cy="646331"/>
          </a:xfrm>
          <a:prstGeom prst="rect">
            <a:avLst/>
          </a:prstGeom>
          <a:noFill/>
        </p:spPr>
        <p:txBody>
          <a:bodyPr wrap="square" rtlCol="0">
            <a:spAutoFit/>
          </a:bodyPr>
          <a:lstStyle/>
          <a:p>
            <a:pPr lvl="0"/>
            <a:r>
              <a:rPr kumimoji="1" lang="en-US" altLang="ja-JP" sz="3600"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河川流域に対する降雨のサンプリング</a:t>
            </a:r>
          </a:p>
        </p:txBody>
      </p:sp>
      <p:pic>
        <p:nvPicPr>
          <p:cNvPr id="8" name="図 7">
            <a:extLst>
              <a:ext uri="{FF2B5EF4-FFF2-40B4-BE49-F238E27FC236}">
                <a16:creationId xmlns:a16="http://schemas.microsoft.com/office/drawing/2014/main" id="{2FAB6A86-23DE-05B7-61C6-92B7107741D8}"/>
              </a:ext>
            </a:extLst>
          </p:cNvPr>
          <p:cNvPicPr>
            <a:picLocks noChangeAspect="1"/>
          </p:cNvPicPr>
          <p:nvPr/>
        </p:nvPicPr>
        <p:blipFill rotWithShape="1">
          <a:blip r:embed="rId3"/>
          <a:srcRect t="8842"/>
          <a:stretch/>
        </p:blipFill>
        <p:spPr>
          <a:xfrm>
            <a:off x="4572000" y="1486190"/>
            <a:ext cx="4301694" cy="2700000"/>
          </a:xfrm>
          <a:prstGeom prst="rect">
            <a:avLst/>
          </a:prstGeom>
        </p:spPr>
      </p:pic>
      <p:pic>
        <p:nvPicPr>
          <p:cNvPr id="9" name="図 8">
            <a:extLst>
              <a:ext uri="{FF2B5EF4-FFF2-40B4-BE49-F238E27FC236}">
                <a16:creationId xmlns:a16="http://schemas.microsoft.com/office/drawing/2014/main" id="{3390B2A3-637E-45DE-19A8-0EC6A7542FA0}"/>
              </a:ext>
            </a:extLst>
          </p:cNvPr>
          <p:cNvPicPr>
            <a:picLocks/>
          </p:cNvPicPr>
          <p:nvPr/>
        </p:nvPicPr>
        <p:blipFill rotWithShape="1">
          <a:blip r:embed="rId4"/>
          <a:srcRect t="9147"/>
          <a:stretch/>
        </p:blipFill>
        <p:spPr>
          <a:xfrm>
            <a:off x="4572000" y="4172095"/>
            <a:ext cx="4302000" cy="2700000"/>
          </a:xfrm>
          <a:prstGeom prst="rect">
            <a:avLst/>
          </a:prstGeom>
        </p:spPr>
      </p:pic>
      <p:sp>
        <p:nvSpPr>
          <p:cNvPr id="11" name="テキスト ボックス 10">
            <a:extLst>
              <a:ext uri="{FF2B5EF4-FFF2-40B4-BE49-F238E27FC236}">
                <a16:creationId xmlns:a16="http://schemas.microsoft.com/office/drawing/2014/main" id="{C0F4862F-B8FC-E499-F831-953947F29335}"/>
              </a:ext>
            </a:extLst>
          </p:cNvPr>
          <p:cNvSpPr txBox="1"/>
          <p:nvPr/>
        </p:nvSpPr>
        <p:spPr>
          <a:xfrm>
            <a:off x="4686451" y="764425"/>
            <a:ext cx="4225495" cy="738664"/>
          </a:xfrm>
          <a:prstGeom prst="rect">
            <a:avLst/>
          </a:prstGeom>
          <a:noFill/>
        </p:spPr>
        <p:txBody>
          <a:bodyPr wrap="square">
            <a:spAutoFit/>
          </a:bodyPr>
          <a:lstStyle/>
          <a:p>
            <a:r>
              <a:rPr lang="en-US" altLang="ja-JP" sz="1400" b="1" dirty="0">
                <a:effectLst/>
                <a:latin typeface="+mn-ea"/>
              </a:rPr>
              <a:t>d4PDF</a:t>
            </a:r>
            <a:r>
              <a:rPr lang="ja-JP" altLang="ja-JP" sz="1400" b="1" dirty="0">
                <a:effectLst/>
                <a:latin typeface="+mn-ea"/>
                <a:cs typeface="Times New Roman" panose="02020603050405020304" pitchFamily="18" charset="0"/>
              </a:rPr>
              <a:t>の</a:t>
            </a:r>
            <a:r>
              <a:rPr lang="en-US" altLang="ja-JP" sz="1400" b="1" dirty="0">
                <a:effectLst/>
                <a:latin typeface="+mn-ea"/>
              </a:rPr>
              <a:t>4</a:t>
            </a:r>
            <a:r>
              <a:rPr lang="ja-JP" altLang="ja-JP" sz="1400" b="1" dirty="0">
                <a:effectLst/>
                <a:latin typeface="+mn-ea"/>
                <a:cs typeface="Times New Roman" panose="02020603050405020304" pitchFamily="18" charset="0"/>
              </a:rPr>
              <a:t>℃上昇実験における基準地点柏原</a:t>
            </a:r>
            <a:endParaRPr lang="en-US" altLang="ja-JP" sz="1400" b="1" dirty="0">
              <a:effectLst/>
              <a:latin typeface="+mn-ea"/>
              <a:cs typeface="Times New Roman" panose="02020603050405020304" pitchFamily="18" charset="0"/>
            </a:endParaRPr>
          </a:p>
          <a:p>
            <a:r>
              <a:rPr lang="ja-JP" altLang="en-US" sz="1400" b="1" dirty="0">
                <a:latin typeface="+mn-ea"/>
                <a:cs typeface="Times New Roman" panose="02020603050405020304" pitchFamily="18" charset="0"/>
              </a:rPr>
              <a:t>の検討降雨サンプルと洪水流量の関係性</a:t>
            </a:r>
            <a:endParaRPr lang="en-US" altLang="ja-JP" sz="1400" b="1" dirty="0">
              <a:latin typeface="+mn-ea"/>
              <a:cs typeface="Times New Roman" panose="02020603050405020304" pitchFamily="18" charset="0"/>
            </a:endParaRPr>
          </a:p>
          <a:p>
            <a:r>
              <a:rPr lang="en-US" altLang="ja-JP" sz="1400" b="1" dirty="0">
                <a:latin typeface="+mn-ea"/>
                <a:cs typeface="Times New Roman" panose="02020603050405020304" pitchFamily="18" charset="0"/>
              </a:rPr>
              <a:t>(</a:t>
            </a:r>
            <a:r>
              <a:rPr lang="ja-JP" altLang="en-US" sz="1400" b="1" dirty="0">
                <a:latin typeface="+mn-ea"/>
                <a:cs typeface="Times New Roman" panose="02020603050405020304" pitchFamily="18" charset="0"/>
              </a:rPr>
              <a:t>上➀洪水到達総雨量 下②洪水到達有効雨量</a:t>
            </a:r>
            <a:r>
              <a:rPr lang="en-US" altLang="ja-JP" sz="1400" b="1" dirty="0">
                <a:latin typeface="+mn-ea"/>
                <a:cs typeface="Times New Roman" panose="02020603050405020304" pitchFamily="18" charset="0"/>
              </a:rPr>
              <a:t>)</a:t>
            </a:r>
            <a:endParaRPr lang="ja-JP" altLang="en-US" sz="1400" b="1" dirty="0">
              <a:latin typeface="+mn-ea"/>
            </a:endParaRPr>
          </a:p>
        </p:txBody>
      </p:sp>
      <p:sp>
        <p:nvSpPr>
          <p:cNvPr id="16" name="テキスト ボックス 15">
            <a:extLst>
              <a:ext uri="{FF2B5EF4-FFF2-40B4-BE49-F238E27FC236}">
                <a16:creationId xmlns:a16="http://schemas.microsoft.com/office/drawing/2014/main" id="{92ADC951-10B1-C547-68DF-DFBA1EC03F96}"/>
              </a:ext>
            </a:extLst>
          </p:cNvPr>
          <p:cNvSpPr txBox="1"/>
          <p:nvPr/>
        </p:nvSpPr>
        <p:spPr>
          <a:xfrm>
            <a:off x="133427" y="964480"/>
            <a:ext cx="4187547" cy="338554"/>
          </a:xfrm>
          <a:prstGeom prst="rect">
            <a:avLst/>
          </a:prstGeom>
          <a:noFill/>
        </p:spPr>
        <p:txBody>
          <a:bodyPr wrap="square">
            <a:spAutoFit/>
          </a:bodyPr>
          <a:lstStyle/>
          <a:p>
            <a:r>
              <a:rPr lang="ja-JP" altLang="ja-JP" sz="1600" b="1" u="sng" dirty="0">
                <a:effectLst/>
                <a:latin typeface="+mn-ea"/>
                <a:cs typeface="Times New Roman" panose="02020603050405020304" pitchFamily="18" charset="0"/>
              </a:rPr>
              <a:t>降雨サンプルごとの洪水流量との対応関係</a:t>
            </a:r>
            <a:endParaRPr lang="ja-JP" altLang="en-US" sz="1600" b="1" u="sng" dirty="0">
              <a:latin typeface="+mn-ea"/>
            </a:endParaRPr>
          </a:p>
        </p:txBody>
      </p:sp>
      <p:sp>
        <p:nvSpPr>
          <p:cNvPr id="23" name="テキスト ボックス 22">
            <a:extLst>
              <a:ext uri="{FF2B5EF4-FFF2-40B4-BE49-F238E27FC236}">
                <a16:creationId xmlns:a16="http://schemas.microsoft.com/office/drawing/2014/main" id="{849450D9-3C35-B687-B0FA-DF7A49032660}"/>
              </a:ext>
            </a:extLst>
          </p:cNvPr>
          <p:cNvSpPr txBox="1"/>
          <p:nvPr/>
        </p:nvSpPr>
        <p:spPr>
          <a:xfrm>
            <a:off x="270000" y="1610535"/>
            <a:ext cx="3914400" cy="4185761"/>
          </a:xfrm>
          <a:prstGeom prst="rect">
            <a:avLst/>
          </a:prstGeom>
          <a:noFill/>
        </p:spPr>
        <p:txBody>
          <a:bodyPr wrap="square">
            <a:spAutoFit/>
          </a:bodyPr>
          <a:lstStyle/>
          <a:p>
            <a:r>
              <a:rPr lang="ja-JP" altLang="en-US" sz="1400" dirty="0">
                <a:effectLst/>
                <a:latin typeface="+mn-ea"/>
                <a:cs typeface="Times New Roman" panose="02020603050405020304" pitchFamily="18" charset="0"/>
              </a:rPr>
              <a:t>　</a:t>
            </a:r>
            <a:r>
              <a:rPr lang="ja-JP" altLang="ja-JP" sz="1400" dirty="0">
                <a:effectLst/>
                <a:latin typeface="+mn-ea"/>
                <a:cs typeface="Times New Roman" panose="02020603050405020304" pitchFamily="18" charset="0"/>
              </a:rPr>
              <a:t>検討する降雨サンプルは，最も洪水流量との相関が良くなる降雨継続時間を分析し，降雨と流量の関係が</a:t>
            </a:r>
            <a:r>
              <a:rPr lang="en-US" altLang="ja-JP" sz="1400" dirty="0">
                <a:effectLst/>
                <a:latin typeface="+mn-ea"/>
              </a:rPr>
              <a:t>1</a:t>
            </a:r>
            <a:r>
              <a:rPr lang="ja-JP" altLang="ja-JP" sz="1400" dirty="0">
                <a:effectLst/>
                <a:latin typeface="+mn-ea"/>
                <a:cs typeface="Times New Roman" panose="02020603050405020304" pitchFamily="18" charset="0"/>
              </a:rPr>
              <a:t>対</a:t>
            </a:r>
            <a:r>
              <a:rPr lang="en-US" altLang="ja-JP" sz="1400" dirty="0">
                <a:effectLst/>
                <a:latin typeface="+mn-ea"/>
              </a:rPr>
              <a:t>1</a:t>
            </a:r>
            <a:r>
              <a:rPr lang="ja-JP" altLang="ja-JP" sz="1400" dirty="0">
                <a:effectLst/>
                <a:latin typeface="+mn-ea"/>
                <a:cs typeface="Times New Roman" panose="02020603050405020304" pitchFamily="18" charset="0"/>
              </a:rPr>
              <a:t>に近い鮮明な関係が得られないか試みた．</a:t>
            </a:r>
            <a:endParaRPr lang="en-US" altLang="ja-JP" sz="1400" dirty="0">
              <a:effectLst/>
              <a:latin typeface="+mn-ea"/>
              <a:cs typeface="Times New Roman" panose="02020603050405020304" pitchFamily="18" charset="0"/>
            </a:endParaRPr>
          </a:p>
          <a:p>
            <a:r>
              <a:rPr lang="ja-JP" altLang="en-US" sz="1400" dirty="0">
                <a:latin typeface="+mn-ea"/>
                <a:cs typeface="Times New Roman" panose="02020603050405020304" pitchFamily="18" charset="0"/>
              </a:rPr>
              <a:t>　右図に示す➀洪水到達総雨量，②洪水到達有効雨量より，</a:t>
            </a:r>
            <a:r>
              <a:rPr lang="ja-JP" altLang="ja-JP" sz="1400" dirty="0">
                <a:latin typeface="+mn-ea"/>
              </a:rPr>
              <a:t>どちらも概ね１対１に近い関係が得られている．①洪水到達総雨量では，一番右にプロットされている第１位の流量に対する雨量が過小評価されている．治水計画で洪水流量を対象とすることから，右側にプロットされている降雨流量群の相関がよくなることが望ましいと判断した．一方で，②洪水到達有効雨量では，第</a:t>
            </a:r>
            <a:r>
              <a:rPr lang="en-US" altLang="ja-JP" sz="1400" dirty="0">
                <a:latin typeface="+mn-ea"/>
              </a:rPr>
              <a:t>1</a:t>
            </a:r>
            <a:r>
              <a:rPr lang="ja-JP" altLang="ja-JP" sz="1400" dirty="0">
                <a:latin typeface="+mn-ea"/>
              </a:rPr>
              <a:t>位流量の降雨の過小評価が改善され，降雨の中でも第</a:t>
            </a:r>
            <a:r>
              <a:rPr lang="en-US" altLang="ja-JP" sz="1400" dirty="0">
                <a:latin typeface="+mn-ea"/>
              </a:rPr>
              <a:t>1</a:t>
            </a:r>
            <a:r>
              <a:rPr lang="ja-JP" altLang="ja-JP" sz="1400" dirty="0">
                <a:latin typeface="+mn-ea"/>
              </a:rPr>
              <a:t>位の雨量となっている．また，直線状に分布している降雨流量群のばらつきは，②洪水到達有効雨量の方が定量的に評価することができ，洪水流量が</a:t>
            </a:r>
            <a:r>
              <a:rPr lang="en-US" altLang="ja-JP" sz="1400" dirty="0">
                <a:latin typeface="+mn-ea"/>
              </a:rPr>
              <a:t>2,000m</a:t>
            </a:r>
            <a:r>
              <a:rPr lang="en-US" altLang="ja-JP" sz="1400" baseline="30000" dirty="0">
                <a:latin typeface="+mn-ea"/>
              </a:rPr>
              <a:t>3</a:t>
            </a:r>
            <a:r>
              <a:rPr lang="en-US" altLang="ja-JP" sz="1400" dirty="0">
                <a:latin typeface="+mn-ea"/>
              </a:rPr>
              <a:t>/s</a:t>
            </a:r>
            <a:r>
              <a:rPr lang="ja-JP" altLang="ja-JP" sz="1400" dirty="0">
                <a:latin typeface="+mn-ea"/>
              </a:rPr>
              <a:t>以上の相関係数は，②洪水到達有効雨量の方が適合している結果となった．</a:t>
            </a:r>
            <a:endParaRPr lang="ja-JP" altLang="en-US" sz="1400" dirty="0">
              <a:latin typeface="+mn-ea"/>
            </a:endParaRPr>
          </a:p>
        </p:txBody>
      </p:sp>
    </p:spTree>
    <p:extLst>
      <p:ext uri="{BB962C8B-B14F-4D97-AF65-F5344CB8AC3E}">
        <p14:creationId xmlns:p14="http://schemas.microsoft.com/office/powerpoint/2010/main" val="265525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0D3AFECF-FAFE-6CE0-1747-56FA8D651C3E}"/>
              </a:ext>
            </a:extLst>
          </p:cNvPr>
          <p:cNvPicPr>
            <a:picLocks noChangeAspect="1"/>
          </p:cNvPicPr>
          <p:nvPr/>
        </p:nvPicPr>
        <p:blipFill>
          <a:blip r:embed="rId3"/>
          <a:stretch>
            <a:fillRect/>
          </a:stretch>
        </p:blipFill>
        <p:spPr>
          <a:xfrm>
            <a:off x="6381132" y="807842"/>
            <a:ext cx="2581300" cy="2880000"/>
          </a:xfrm>
          <a:prstGeom prst="rect">
            <a:avLst/>
          </a:prstGeom>
        </p:spPr>
      </p:pic>
      <p:pic>
        <p:nvPicPr>
          <p:cNvPr id="4" name="図 3">
            <a:extLst>
              <a:ext uri="{FF2B5EF4-FFF2-40B4-BE49-F238E27FC236}">
                <a16:creationId xmlns:a16="http://schemas.microsoft.com/office/drawing/2014/main" id="{789B71EC-83EC-9057-3BA6-0BC0E60E7D29}"/>
              </a:ext>
            </a:extLst>
          </p:cNvPr>
          <p:cNvPicPr>
            <a:picLocks noChangeAspect="1"/>
          </p:cNvPicPr>
          <p:nvPr/>
        </p:nvPicPr>
        <p:blipFill>
          <a:blip r:embed="rId4"/>
          <a:stretch>
            <a:fillRect/>
          </a:stretch>
        </p:blipFill>
        <p:spPr>
          <a:xfrm>
            <a:off x="-1344" y="951287"/>
            <a:ext cx="5772095" cy="2520000"/>
          </a:xfrm>
          <a:prstGeom prst="rect">
            <a:avLst/>
          </a:prstGeom>
        </p:spPr>
      </p:pic>
      <p:sp>
        <p:nvSpPr>
          <p:cNvPr id="6" name="テキスト ボックス 5">
            <a:extLst>
              <a:ext uri="{FF2B5EF4-FFF2-40B4-BE49-F238E27FC236}">
                <a16:creationId xmlns:a16="http://schemas.microsoft.com/office/drawing/2014/main" id="{A9FB2158-7B9F-6DEC-941D-33538600E214}"/>
              </a:ext>
            </a:extLst>
          </p:cNvPr>
          <p:cNvSpPr txBox="1"/>
          <p:nvPr/>
        </p:nvSpPr>
        <p:spPr>
          <a:xfrm>
            <a:off x="0" y="3468539"/>
            <a:ext cx="5770751" cy="338554"/>
          </a:xfrm>
          <a:prstGeom prst="rect">
            <a:avLst/>
          </a:prstGeom>
          <a:noFill/>
        </p:spPr>
        <p:txBody>
          <a:bodyPr wrap="square" rtlCol="0">
            <a:spAutoFit/>
          </a:bodyPr>
          <a:lstStyle/>
          <a:p>
            <a:pPr algn="ctr"/>
            <a:r>
              <a:rPr kumimoji="1" lang="ja-JP" altLang="en-US" sz="1600" b="1" dirty="0">
                <a:latin typeface="+mn-ea"/>
              </a:rPr>
              <a:t>大和川柏原地点ハイドロハイエトグラフ</a:t>
            </a:r>
          </a:p>
        </p:txBody>
      </p:sp>
      <p:sp>
        <p:nvSpPr>
          <p:cNvPr id="12" name="テキスト ボックス 11">
            <a:extLst>
              <a:ext uri="{FF2B5EF4-FFF2-40B4-BE49-F238E27FC236}">
                <a16:creationId xmlns:a16="http://schemas.microsoft.com/office/drawing/2014/main" id="{9F6CE587-55E8-AED0-B4C5-E58A624F99CC}"/>
              </a:ext>
            </a:extLst>
          </p:cNvPr>
          <p:cNvSpPr txBox="1"/>
          <p:nvPr/>
        </p:nvSpPr>
        <p:spPr>
          <a:xfrm>
            <a:off x="6367684" y="1899510"/>
            <a:ext cx="941769" cy="715581"/>
          </a:xfrm>
          <a:prstGeom prst="rect">
            <a:avLst/>
          </a:prstGeom>
          <a:noFill/>
          <a:ln>
            <a:noFill/>
          </a:ln>
        </p:spPr>
        <p:txBody>
          <a:bodyPr wrap="square" rtlCol="0">
            <a:spAutoFit/>
          </a:bodyPr>
          <a:lstStyle/>
          <a:p>
            <a:pPr algn="ctr"/>
            <a:r>
              <a:rPr kumimoji="1" lang="ja-JP" altLang="en-US" sz="1350" b="1" dirty="0">
                <a:latin typeface="+mn-ea"/>
              </a:rPr>
              <a:t>従来の</a:t>
            </a:r>
            <a:endParaRPr kumimoji="1" lang="en-US" altLang="ja-JP" sz="1350" b="1" dirty="0">
              <a:latin typeface="+mn-ea"/>
            </a:endParaRPr>
          </a:p>
          <a:p>
            <a:pPr algn="ctr"/>
            <a:r>
              <a:rPr kumimoji="1" lang="ja-JP" altLang="en-US" sz="1350" b="1" dirty="0">
                <a:latin typeface="+mn-ea"/>
              </a:rPr>
              <a:t>流域平均雨量</a:t>
            </a:r>
          </a:p>
        </p:txBody>
      </p:sp>
      <p:cxnSp>
        <p:nvCxnSpPr>
          <p:cNvPr id="19" name="直線コネクタ 18">
            <a:extLst>
              <a:ext uri="{FF2B5EF4-FFF2-40B4-BE49-F238E27FC236}">
                <a16:creationId xmlns:a16="http://schemas.microsoft.com/office/drawing/2014/main" id="{3B6AFB54-BB21-3C22-970E-CCEEB3ABFBD2}"/>
              </a:ext>
            </a:extLst>
          </p:cNvPr>
          <p:cNvCxnSpPr>
            <a:cxnSpLocks/>
            <a:endCxn id="13" idx="0"/>
          </p:cNvCxnSpPr>
          <p:nvPr/>
        </p:nvCxnSpPr>
        <p:spPr>
          <a:xfrm flipH="1">
            <a:off x="6832766" y="1345611"/>
            <a:ext cx="256191" cy="4907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2343672-CD4A-EC53-05BB-9652D5F6DD14}"/>
              </a:ext>
            </a:extLst>
          </p:cNvPr>
          <p:cNvCxnSpPr>
            <a:cxnSpLocks/>
            <a:endCxn id="21" idx="0"/>
          </p:cNvCxnSpPr>
          <p:nvPr/>
        </p:nvCxnSpPr>
        <p:spPr>
          <a:xfrm>
            <a:off x="7427885" y="1511686"/>
            <a:ext cx="338220" cy="315268"/>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F1A82EAD-0622-C5A9-181E-236C365DD7AF}"/>
              </a:ext>
            </a:extLst>
          </p:cNvPr>
          <p:cNvSpPr txBox="1"/>
          <p:nvPr/>
        </p:nvSpPr>
        <p:spPr>
          <a:xfrm>
            <a:off x="7273370" y="1953490"/>
            <a:ext cx="949386" cy="300082"/>
          </a:xfrm>
          <a:prstGeom prst="rect">
            <a:avLst/>
          </a:prstGeom>
          <a:noFill/>
          <a:ln>
            <a:noFill/>
          </a:ln>
        </p:spPr>
        <p:txBody>
          <a:bodyPr wrap="square" rtlCol="0">
            <a:spAutoFit/>
          </a:bodyPr>
          <a:lstStyle/>
          <a:p>
            <a:pPr algn="ctr"/>
            <a:r>
              <a:rPr kumimoji="1" lang="ja-JP" altLang="en-US" sz="1350" b="1" dirty="0">
                <a:latin typeface="+mn-ea"/>
              </a:rPr>
              <a:t>①総雨量</a:t>
            </a:r>
          </a:p>
        </p:txBody>
      </p:sp>
      <p:sp>
        <p:nvSpPr>
          <p:cNvPr id="21" name="楕円 20">
            <a:extLst>
              <a:ext uri="{FF2B5EF4-FFF2-40B4-BE49-F238E27FC236}">
                <a16:creationId xmlns:a16="http://schemas.microsoft.com/office/drawing/2014/main" id="{5084F0A6-6FD7-7875-D87A-816A3AF89960}"/>
              </a:ext>
            </a:extLst>
          </p:cNvPr>
          <p:cNvSpPr/>
          <p:nvPr/>
        </p:nvSpPr>
        <p:spPr>
          <a:xfrm>
            <a:off x="7358243" y="1826954"/>
            <a:ext cx="815723" cy="522515"/>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mn-ea"/>
            </a:endParaRPr>
          </a:p>
        </p:txBody>
      </p:sp>
      <p:cxnSp>
        <p:nvCxnSpPr>
          <p:cNvPr id="27" name="直線コネクタ 26">
            <a:extLst>
              <a:ext uri="{FF2B5EF4-FFF2-40B4-BE49-F238E27FC236}">
                <a16:creationId xmlns:a16="http://schemas.microsoft.com/office/drawing/2014/main" id="{0C6F3B73-9332-8ACC-C419-64124FE6D0AC}"/>
              </a:ext>
            </a:extLst>
          </p:cNvPr>
          <p:cNvCxnSpPr>
            <a:cxnSpLocks/>
          </p:cNvCxnSpPr>
          <p:nvPr/>
        </p:nvCxnSpPr>
        <p:spPr>
          <a:xfrm flipV="1">
            <a:off x="3250306" y="807842"/>
            <a:ext cx="3124621" cy="5814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8530715-AEC5-29C6-657C-426B6DD0FB02}"/>
              </a:ext>
            </a:extLst>
          </p:cNvPr>
          <p:cNvCxnSpPr>
            <a:cxnSpLocks/>
          </p:cNvCxnSpPr>
          <p:nvPr/>
        </p:nvCxnSpPr>
        <p:spPr>
          <a:xfrm>
            <a:off x="3250306" y="2612321"/>
            <a:ext cx="3135492" cy="10567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E2C6EA89-55A4-9BBD-0D8B-C4CB377C5CC4}"/>
              </a:ext>
            </a:extLst>
          </p:cNvPr>
          <p:cNvSpPr/>
          <p:nvPr/>
        </p:nvSpPr>
        <p:spPr>
          <a:xfrm>
            <a:off x="2148128" y="1389312"/>
            <a:ext cx="1102178" cy="12230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mn-ea"/>
            </a:endParaRPr>
          </a:p>
        </p:txBody>
      </p:sp>
      <p:sp>
        <p:nvSpPr>
          <p:cNvPr id="38" name="正方形/長方形 37">
            <a:extLst>
              <a:ext uri="{FF2B5EF4-FFF2-40B4-BE49-F238E27FC236}">
                <a16:creationId xmlns:a16="http://schemas.microsoft.com/office/drawing/2014/main" id="{324FFE96-AEB6-2D83-CF39-8AC71E72AC8F}"/>
              </a:ext>
            </a:extLst>
          </p:cNvPr>
          <p:cNvSpPr/>
          <p:nvPr/>
        </p:nvSpPr>
        <p:spPr>
          <a:xfrm>
            <a:off x="6381132" y="807842"/>
            <a:ext cx="2575095" cy="28611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5645A18-179B-2982-C65F-794AD9734B66}"/>
              </a:ext>
            </a:extLst>
          </p:cNvPr>
          <p:cNvSpPr txBox="1"/>
          <p:nvPr/>
        </p:nvSpPr>
        <p:spPr>
          <a:xfrm>
            <a:off x="7918580" y="2415692"/>
            <a:ext cx="1108935" cy="300082"/>
          </a:xfrm>
          <a:prstGeom prst="rect">
            <a:avLst/>
          </a:prstGeom>
          <a:noFill/>
          <a:ln>
            <a:noFill/>
          </a:ln>
        </p:spPr>
        <p:txBody>
          <a:bodyPr wrap="square" rtlCol="0">
            <a:spAutoFit/>
          </a:bodyPr>
          <a:lstStyle/>
          <a:p>
            <a:r>
              <a:rPr kumimoji="1" lang="ja-JP" altLang="en-US" sz="1350" b="1" dirty="0">
                <a:latin typeface="+mn-ea"/>
              </a:rPr>
              <a:t>②有効雨量</a:t>
            </a:r>
          </a:p>
        </p:txBody>
      </p:sp>
      <p:sp>
        <p:nvSpPr>
          <p:cNvPr id="17" name="楕円 16">
            <a:extLst>
              <a:ext uri="{FF2B5EF4-FFF2-40B4-BE49-F238E27FC236}">
                <a16:creationId xmlns:a16="http://schemas.microsoft.com/office/drawing/2014/main" id="{36B83543-FD74-A8BF-6885-E05E9BB74487}"/>
              </a:ext>
            </a:extLst>
          </p:cNvPr>
          <p:cNvSpPr/>
          <p:nvPr/>
        </p:nvSpPr>
        <p:spPr>
          <a:xfrm>
            <a:off x="7931728" y="2299519"/>
            <a:ext cx="1015062" cy="522515"/>
          </a:xfrm>
          <a:prstGeom prst="ellipse">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mn-ea"/>
            </a:endParaRPr>
          </a:p>
        </p:txBody>
      </p:sp>
      <p:cxnSp>
        <p:nvCxnSpPr>
          <p:cNvPr id="23" name="直線コネクタ 22">
            <a:extLst>
              <a:ext uri="{FF2B5EF4-FFF2-40B4-BE49-F238E27FC236}">
                <a16:creationId xmlns:a16="http://schemas.microsoft.com/office/drawing/2014/main" id="{5E64EA08-C191-532A-DCB4-A6F7FABA7843}"/>
              </a:ext>
            </a:extLst>
          </p:cNvPr>
          <p:cNvCxnSpPr>
            <a:cxnSpLocks/>
            <a:endCxn id="17" idx="0"/>
          </p:cNvCxnSpPr>
          <p:nvPr/>
        </p:nvCxnSpPr>
        <p:spPr>
          <a:xfrm>
            <a:off x="7672504" y="1345611"/>
            <a:ext cx="766755" cy="953908"/>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0" name="グループ化 79">
            <a:extLst>
              <a:ext uri="{FF2B5EF4-FFF2-40B4-BE49-F238E27FC236}">
                <a16:creationId xmlns:a16="http://schemas.microsoft.com/office/drawing/2014/main" id="{916A2FA1-5AEC-966C-9C02-01310ED9E4DF}"/>
              </a:ext>
            </a:extLst>
          </p:cNvPr>
          <p:cNvGrpSpPr/>
          <p:nvPr/>
        </p:nvGrpSpPr>
        <p:grpSpPr>
          <a:xfrm>
            <a:off x="3789386" y="1290765"/>
            <a:ext cx="2487172" cy="1447352"/>
            <a:chOff x="3841902" y="3851014"/>
            <a:chExt cx="2487172" cy="1447352"/>
          </a:xfrm>
        </p:grpSpPr>
        <p:sp>
          <p:nvSpPr>
            <p:cNvPr id="81" name="正方形/長方形 80">
              <a:extLst>
                <a:ext uri="{FF2B5EF4-FFF2-40B4-BE49-F238E27FC236}">
                  <a16:creationId xmlns:a16="http://schemas.microsoft.com/office/drawing/2014/main" id="{E6181CB1-330A-73C7-231C-FCB6B8347ACF}"/>
                </a:ext>
              </a:extLst>
            </p:cNvPr>
            <p:cNvSpPr/>
            <p:nvPr/>
          </p:nvSpPr>
          <p:spPr>
            <a:xfrm>
              <a:off x="3841902" y="3851014"/>
              <a:ext cx="2487172" cy="144735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DCE0CF02-2A52-9501-E297-98DACBF8AA40}"/>
                </a:ext>
              </a:extLst>
            </p:cNvPr>
            <p:cNvSpPr txBox="1"/>
            <p:nvPr/>
          </p:nvSpPr>
          <p:spPr>
            <a:xfrm>
              <a:off x="3841902" y="3955161"/>
              <a:ext cx="2486304" cy="1015663"/>
            </a:xfrm>
            <a:prstGeom prst="rect">
              <a:avLst/>
            </a:prstGeom>
            <a:noFill/>
          </p:spPr>
          <p:txBody>
            <a:bodyPr wrap="square" rtlCol="0">
              <a:spAutoFit/>
            </a:bodyPr>
            <a:lstStyle/>
            <a:p>
              <a:r>
                <a:rPr kumimoji="1" lang="ja-JP" altLang="en-US" sz="2000" b="1" dirty="0">
                  <a:latin typeface="+mn-ea"/>
                </a:rPr>
                <a:t>②洪水到達有効雨量と流量の波形が相似的な関係となった</a:t>
              </a:r>
            </a:p>
          </p:txBody>
        </p:sp>
      </p:grpSp>
      <p:sp>
        <p:nvSpPr>
          <p:cNvPr id="13" name="楕円 12">
            <a:extLst>
              <a:ext uri="{FF2B5EF4-FFF2-40B4-BE49-F238E27FC236}">
                <a16:creationId xmlns:a16="http://schemas.microsoft.com/office/drawing/2014/main" id="{187FBF8C-556B-A80C-9A92-A4F766A8A496}"/>
              </a:ext>
            </a:extLst>
          </p:cNvPr>
          <p:cNvSpPr/>
          <p:nvPr/>
        </p:nvSpPr>
        <p:spPr>
          <a:xfrm>
            <a:off x="6366816" y="1836360"/>
            <a:ext cx="931900" cy="829239"/>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mn-ea"/>
            </a:endParaRPr>
          </a:p>
        </p:txBody>
      </p:sp>
      <p:sp>
        <p:nvSpPr>
          <p:cNvPr id="3" name="テキスト ボックス 2">
            <a:extLst>
              <a:ext uri="{FF2B5EF4-FFF2-40B4-BE49-F238E27FC236}">
                <a16:creationId xmlns:a16="http://schemas.microsoft.com/office/drawing/2014/main" id="{8850D47D-043A-1459-3F31-390C86651909}"/>
              </a:ext>
            </a:extLst>
          </p:cNvPr>
          <p:cNvSpPr txBox="1"/>
          <p:nvPr/>
        </p:nvSpPr>
        <p:spPr>
          <a:xfrm>
            <a:off x="152400" y="193528"/>
            <a:ext cx="8991599" cy="646331"/>
          </a:xfrm>
          <a:prstGeom prst="rect">
            <a:avLst/>
          </a:prstGeom>
          <a:noFill/>
        </p:spPr>
        <p:txBody>
          <a:bodyPr wrap="square" rtlCol="0">
            <a:spAutoFit/>
          </a:bodyPr>
          <a:lstStyle/>
          <a:p>
            <a:pPr lvl="0"/>
            <a:r>
              <a:rPr kumimoji="1" lang="en-US" altLang="ja-JP" sz="3600"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河川流域に対する降雨のサンプリング</a:t>
            </a:r>
          </a:p>
        </p:txBody>
      </p:sp>
      <p:pic>
        <p:nvPicPr>
          <p:cNvPr id="2" name="図 1">
            <a:extLst>
              <a:ext uri="{FF2B5EF4-FFF2-40B4-BE49-F238E27FC236}">
                <a16:creationId xmlns:a16="http://schemas.microsoft.com/office/drawing/2014/main" id="{339F7451-63B5-0CDD-366D-956F8F3142C6}"/>
              </a:ext>
            </a:extLst>
          </p:cNvPr>
          <p:cNvPicPr>
            <a:picLocks noChangeAspect="1"/>
          </p:cNvPicPr>
          <p:nvPr/>
        </p:nvPicPr>
        <p:blipFill>
          <a:blip r:embed="rId5"/>
          <a:stretch>
            <a:fillRect/>
          </a:stretch>
        </p:blipFill>
        <p:spPr>
          <a:xfrm>
            <a:off x="152400" y="4031360"/>
            <a:ext cx="8556547" cy="2520000"/>
          </a:xfrm>
          <a:prstGeom prst="rect">
            <a:avLst/>
          </a:prstGeom>
        </p:spPr>
      </p:pic>
      <p:grpSp>
        <p:nvGrpSpPr>
          <p:cNvPr id="7" name="グループ化 6">
            <a:extLst>
              <a:ext uri="{FF2B5EF4-FFF2-40B4-BE49-F238E27FC236}">
                <a16:creationId xmlns:a16="http://schemas.microsoft.com/office/drawing/2014/main" id="{29433226-813A-82F3-0821-BEB9FD9F048C}"/>
              </a:ext>
            </a:extLst>
          </p:cNvPr>
          <p:cNvGrpSpPr/>
          <p:nvPr/>
        </p:nvGrpSpPr>
        <p:grpSpPr>
          <a:xfrm>
            <a:off x="3976275" y="4502254"/>
            <a:ext cx="5015325" cy="779569"/>
            <a:chOff x="3841901" y="3851014"/>
            <a:chExt cx="3729465" cy="1183820"/>
          </a:xfrm>
        </p:grpSpPr>
        <p:sp>
          <p:nvSpPr>
            <p:cNvPr id="8" name="正方形/長方形 7">
              <a:extLst>
                <a:ext uri="{FF2B5EF4-FFF2-40B4-BE49-F238E27FC236}">
                  <a16:creationId xmlns:a16="http://schemas.microsoft.com/office/drawing/2014/main" id="{8596804D-AA04-A112-AA7C-7BE63CFEA218}"/>
                </a:ext>
              </a:extLst>
            </p:cNvPr>
            <p:cNvSpPr/>
            <p:nvPr/>
          </p:nvSpPr>
          <p:spPr>
            <a:xfrm>
              <a:off x="3841901" y="3851014"/>
              <a:ext cx="3729465" cy="825299"/>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94AA94F-262D-A4A5-5FBF-344A94BF0EA0}"/>
                </a:ext>
              </a:extLst>
            </p:cNvPr>
            <p:cNvSpPr txBox="1"/>
            <p:nvPr/>
          </p:nvSpPr>
          <p:spPr>
            <a:xfrm>
              <a:off x="3841901" y="3959869"/>
              <a:ext cx="3729465" cy="1074965"/>
            </a:xfrm>
            <a:prstGeom prst="rect">
              <a:avLst/>
            </a:prstGeom>
            <a:noFill/>
          </p:spPr>
          <p:txBody>
            <a:bodyPr wrap="square" rtlCol="0">
              <a:spAutoFit/>
            </a:bodyPr>
            <a:lstStyle/>
            <a:p>
              <a:pPr algn="ctr"/>
              <a:r>
                <a:rPr kumimoji="1" lang="ja-JP" altLang="en-US" sz="2000" b="1" dirty="0">
                  <a:latin typeface="+mn-ea"/>
                </a:rPr>
                <a:t>②洪水到達有効雨量換算流量がよく一致</a:t>
              </a:r>
            </a:p>
          </p:txBody>
        </p:sp>
      </p:grpSp>
      <p:sp>
        <p:nvSpPr>
          <p:cNvPr id="10" name="テキスト ボックス 9">
            <a:extLst>
              <a:ext uri="{FF2B5EF4-FFF2-40B4-BE49-F238E27FC236}">
                <a16:creationId xmlns:a16="http://schemas.microsoft.com/office/drawing/2014/main" id="{ADCF1624-95DF-99F6-2BD7-A1540C471DE1}"/>
              </a:ext>
            </a:extLst>
          </p:cNvPr>
          <p:cNvSpPr txBox="1"/>
          <p:nvPr/>
        </p:nvSpPr>
        <p:spPr>
          <a:xfrm>
            <a:off x="1609078" y="6576449"/>
            <a:ext cx="5770751" cy="338554"/>
          </a:xfrm>
          <a:prstGeom prst="rect">
            <a:avLst/>
          </a:prstGeom>
          <a:noFill/>
        </p:spPr>
        <p:txBody>
          <a:bodyPr wrap="square" rtlCol="0">
            <a:spAutoFit/>
          </a:bodyPr>
          <a:lstStyle/>
          <a:p>
            <a:pPr algn="ctr"/>
            <a:r>
              <a:rPr kumimoji="1" lang="ja-JP" altLang="en-US" sz="1600" b="1" dirty="0">
                <a:latin typeface="+mn-ea"/>
              </a:rPr>
              <a:t>大和川柏原地点ハイドログラフ</a:t>
            </a:r>
          </a:p>
        </p:txBody>
      </p:sp>
    </p:spTree>
    <p:extLst>
      <p:ext uri="{BB962C8B-B14F-4D97-AF65-F5344CB8AC3E}">
        <p14:creationId xmlns:p14="http://schemas.microsoft.com/office/powerpoint/2010/main" val="13999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398B1500-A964-7CCE-5374-99F60B3196CC}"/>
              </a:ext>
            </a:extLst>
          </p:cNvPr>
          <p:cNvPicPr>
            <a:picLocks noChangeAspect="1"/>
          </p:cNvPicPr>
          <p:nvPr/>
        </p:nvPicPr>
        <p:blipFill>
          <a:blip r:embed="rId3"/>
          <a:stretch>
            <a:fillRect/>
          </a:stretch>
        </p:blipFill>
        <p:spPr>
          <a:xfrm>
            <a:off x="0" y="6605394"/>
            <a:ext cx="3468925" cy="67062"/>
          </a:xfrm>
          <a:prstGeom prst="rect">
            <a:avLst/>
          </a:prstGeom>
        </p:spPr>
      </p:pic>
      <p:sp>
        <p:nvSpPr>
          <p:cNvPr id="3" name="テキスト ボックス 2">
            <a:extLst>
              <a:ext uri="{FF2B5EF4-FFF2-40B4-BE49-F238E27FC236}">
                <a16:creationId xmlns:a16="http://schemas.microsoft.com/office/drawing/2014/main" id="{AED450AB-56C3-B658-C1C8-17690626DED9}"/>
              </a:ext>
            </a:extLst>
          </p:cNvPr>
          <p:cNvSpPr txBox="1"/>
          <p:nvPr/>
        </p:nvSpPr>
        <p:spPr>
          <a:xfrm>
            <a:off x="152400" y="193528"/>
            <a:ext cx="8991599" cy="646331"/>
          </a:xfrm>
          <a:prstGeom prst="rect">
            <a:avLst/>
          </a:prstGeom>
          <a:noFill/>
        </p:spPr>
        <p:txBody>
          <a:bodyPr wrap="square" rtlCol="0">
            <a:spAutoFit/>
          </a:bodyPr>
          <a:lstStyle/>
          <a:p>
            <a:pPr lvl="0"/>
            <a:r>
              <a:rPr kumimoji="1" lang="en-US" altLang="ja-JP" sz="3600"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河川流域に対する降雨のサンプリング手法</a:t>
            </a:r>
          </a:p>
        </p:txBody>
      </p:sp>
      <p:pic>
        <p:nvPicPr>
          <p:cNvPr id="2" name="図 1">
            <a:extLst>
              <a:ext uri="{FF2B5EF4-FFF2-40B4-BE49-F238E27FC236}">
                <a16:creationId xmlns:a16="http://schemas.microsoft.com/office/drawing/2014/main" id="{5FC652C1-8E45-137E-30F1-F9FC3EA7479B}"/>
              </a:ext>
            </a:extLst>
          </p:cNvPr>
          <p:cNvPicPr>
            <a:picLocks noChangeAspect="1"/>
          </p:cNvPicPr>
          <p:nvPr/>
        </p:nvPicPr>
        <p:blipFill>
          <a:blip r:embed="rId3"/>
          <a:stretch>
            <a:fillRect/>
          </a:stretch>
        </p:blipFill>
        <p:spPr>
          <a:xfrm>
            <a:off x="111949" y="6513382"/>
            <a:ext cx="3468925" cy="67063"/>
          </a:xfrm>
          <a:prstGeom prst="rect">
            <a:avLst/>
          </a:prstGeom>
        </p:spPr>
      </p:pic>
      <p:pic>
        <p:nvPicPr>
          <p:cNvPr id="4" name="図 3">
            <a:extLst>
              <a:ext uri="{FF2B5EF4-FFF2-40B4-BE49-F238E27FC236}">
                <a16:creationId xmlns:a16="http://schemas.microsoft.com/office/drawing/2014/main" id="{196C007D-407E-7C27-2835-6AE1EC926F06}"/>
              </a:ext>
            </a:extLst>
          </p:cNvPr>
          <p:cNvPicPr>
            <a:picLocks/>
          </p:cNvPicPr>
          <p:nvPr/>
        </p:nvPicPr>
        <p:blipFill rotWithShape="1">
          <a:blip r:embed="rId4"/>
          <a:srcRect t="9147"/>
          <a:stretch/>
        </p:blipFill>
        <p:spPr>
          <a:xfrm>
            <a:off x="-5468" y="996277"/>
            <a:ext cx="4279212" cy="2685888"/>
          </a:xfrm>
          <a:prstGeom prst="rect">
            <a:avLst/>
          </a:prstGeom>
        </p:spPr>
      </p:pic>
      <p:cxnSp>
        <p:nvCxnSpPr>
          <p:cNvPr id="5" name="直線コネクタ 4">
            <a:extLst>
              <a:ext uri="{FF2B5EF4-FFF2-40B4-BE49-F238E27FC236}">
                <a16:creationId xmlns:a16="http://schemas.microsoft.com/office/drawing/2014/main" id="{475DDF73-4203-554D-B75C-8C4F97BD8B5B}"/>
              </a:ext>
            </a:extLst>
          </p:cNvPr>
          <p:cNvCxnSpPr/>
          <p:nvPr/>
        </p:nvCxnSpPr>
        <p:spPr>
          <a:xfrm>
            <a:off x="4115766" y="1288440"/>
            <a:ext cx="2408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0C59B969-1B06-0FD0-1699-572A5D8646D6}"/>
              </a:ext>
            </a:extLst>
          </p:cNvPr>
          <p:cNvCxnSpPr>
            <a:cxnSpLocks/>
            <a:endCxn id="7" idx="1"/>
          </p:cNvCxnSpPr>
          <p:nvPr/>
        </p:nvCxnSpPr>
        <p:spPr>
          <a:xfrm>
            <a:off x="4035865" y="1836448"/>
            <a:ext cx="326333" cy="15299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9A5672D3-D2C5-45E4-524E-E8CF3EC6E75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2194" y="2619353"/>
            <a:ext cx="4757264" cy="1494000"/>
          </a:xfrm>
          <a:prstGeom prst="rect">
            <a:avLst/>
          </a:prstGeom>
          <a:noFill/>
          <a:ln w="38100">
            <a:solidFill>
              <a:schemeClr val="accent2"/>
            </a:solidFill>
          </a:ln>
        </p:spPr>
      </p:pic>
      <p:cxnSp>
        <p:nvCxnSpPr>
          <p:cNvPr id="12" name="直線コネクタ 11">
            <a:extLst>
              <a:ext uri="{FF2B5EF4-FFF2-40B4-BE49-F238E27FC236}">
                <a16:creationId xmlns:a16="http://schemas.microsoft.com/office/drawing/2014/main" id="{2258040B-8A80-0620-BDC2-ADE1D784FEAF}"/>
              </a:ext>
            </a:extLst>
          </p:cNvPr>
          <p:cNvCxnSpPr>
            <a:cxnSpLocks/>
            <a:endCxn id="13" idx="1"/>
          </p:cNvCxnSpPr>
          <p:nvPr/>
        </p:nvCxnSpPr>
        <p:spPr>
          <a:xfrm>
            <a:off x="3876409" y="2339225"/>
            <a:ext cx="485789" cy="28003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descr="グラフ, 折れ線グラフ&#10;&#10;自動的に生成された説明">
            <a:extLst>
              <a:ext uri="{FF2B5EF4-FFF2-40B4-BE49-F238E27FC236}">
                <a16:creationId xmlns:a16="http://schemas.microsoft.com/office/drawing/2014/main" id="{B0C84CF9-F65A-3E28-F13F-1039C73703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2196" y="4393486"/>
            <a:ext cx="4751692" cy="1492251"/>
          </a:xfrm>
          <a:prstGeom prst="rect">
            <a:avLst/>
          </a:prstGeom>
          <a:noFill/>
          <a:ln w="38100">
            <a:solidFill>
              <a:srgbClr val="FF0000"/>
            </a:solidFill>
          </a:ln>
        </p:spPr>
      </p:pic>
      <p:sp>
        <p:nvSpPr>
          <p:cNvPr id="21" name="楕円 20">
            <a:extLst>
              <a:ext uri="{FF2B5EF4-FFF2-40B4-BE49-F238E27FC236}">
                <a16:creationId xmlns:a16="http://schemas.microsoft.com/office/drawing/2014/main" id="{5A074350-7765-DC94-4239-A31BF88C45EC}"/>
              </a:ext>
            </a:extLst>
          </p:cNvPr>
          <p:cNvSpPr/>
          <p:nvPr/>
        </p:nvSpPr>
        <p:spPr>
          <a:xfrm rot="19903275">
            <a:off x="1570402" y="1768592"/>
            <a:ext cx="2331131" cy="3865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22" name="図 21" descr="グラフ&#10;&#10;自動的に生成された説明">
            <a:extLst>
              <a:ext uri="{FF2B5EF4-FFF2-40B4-BE49-F238E27FC236}">
                <a16:creationId xmlns:a16="http://schemas.microsoft.com/office/drawing/2014/main" id="{659D7AE7-4A97-BA89-6AD0-A2DF42478C9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441" y="5481610"/>
            <a:ext cx="3726965" cy="1152000"/>
          </a:xfrm>
          <a:prstGeom prst="rect">
            <a:avLst/>
          </a:prstGeom>
          <a:noFill/>
          <a:ln w="28575">
            <a:solidFill>
              <a:srgbClr val="FF0000"/>
            </a:solidFill>
          </a:ln>
        </p:spPr>
      </p:pic>
      <p:pic>
        <p:nvPicPr>
          <p:cNvPr id="23" name="図 22">
            <a:extLst>
              <a:ext uri="{FF2B5EF4-FFF2-40B4-BE49-F238E27FC236}">
                <a16:creationId xmlns:a16="http://schemas.microsoft.com/office/drawing/2014/main" id="{C5C9D660-6967-DAE5-A037-EE02BAED8E1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9445" y="4276438"/>
            <a:ext cx="3726965" cy="1152000"/>
          </a:xfrm>
          <a:prstGeom prst="rect">
            <a:avLst/>
          </a:prstGeom>
          <a:noFill/>
          <a:ln w="28575">
            <a:solidFill>
              <a:schemeClr val="accent4"/>
            </a:solidFill>
          </a:ln>
        </p:spPr>
      </p:pic>
      <p:pic>
        <p:nvPicPr>
          <p:cNvPr id="24" name="図 23">
            <a:extLst>
              <a:ext uri="{FF2B5EF4-FFF2-40B4-BE49-F238E27FC236}">
                <a16:creationId xmlns:a16="http://schemas.microsoft.com/office/drawing/2014/main" id="{1E5AB67D-AE58-D073-1C45-468801EFECE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6622" y="845221"/>
            <a:ext cx="4757264" cy="1494000"/>
          </a:xfrm>
          <a:prstGeom prst="rect">
            <a:avLst/>
          </a:prstGeom>
          <a:noFill/>
          <a:ln w="38100">
            <a:solidFill>
              <a:schemeClr val="accent4"/>
            </a:solidFill>
          </a:ln>
        </p:spPr>
      </p:pic>
      <p:sp>
        <p:nvSpPr>
          <p:cNvPr id="25" name="テキスト ボックス 24">
            <a:extLst>
              <a:ext uri="{FF2B5EF4-FFF2-40B4-BE49-F238E27FC236}">
                <a16:creationId xmlns:a16="http://schemas.microsoft.com/office/drawing/2014/main" id="{BBC369A1-A987-9F82-8F37-88F20A1DC9B5}"/>
              </a:ext>
            </a:extLst>
          </p:cNvPr>
          <p:cNvSpPr txBox="1"/>
          <p:nvPr/>
        </p:nvSpPr>
        <p:spPr>
          <a:xfrm>
            <a:off x="273378" y="3587726"/>
            <a:ext cx="3580614" cy="584775"/>
          </a:xfrm>
          <a:prstGeom prst="rect">
            <a:avLst/>
          </a:prstGeom>
          <a:noFill/>
        </p:spPr>
        <p:txBody>
          <a:bodyPr wrap="square" rtlCol="0">
            <a:spAutoFit/>
          </a:bodyPr>
          <a:lstStyle/>
          <a:p>
            <a:r>
              <a:rPr lang="ja-JP" altLang="en-US" sz="1600" b="1" dirty="0"/>
              <a:t>継続時間の長い降雨ほど過大に算出</a:t>
            </a:r>
            <a:endParaRPr lang="en-US" altLang="ja-JP" sz="1600" b="1" dirty="0"/>
          </a:p>
          <a:p>
            <a:r>
              <a:rPr lang="ja-JP" altLang="en-US" sz="1600" b="1" dirty="0"/>
              <a:t>→飽和条件について要検討</a:t>
            </a:r>
          </a:p>
        </p:txBody>
      </p:sp>
      <p:cxnSp>
        <p:nvCxnSpPr>
          <p:cNvPr id="26" name="直線矢印コネクタ 25">
            <a:extLst>
              <a:ext uri="{FF2B5EF4-FFF2-40B4-BE49-F238E27FC236}">
                <a16:creationId xmlns:a16="http://schemas.microsoft.com/office/drawing/2014/main" id="{FDBD56D0-7F25-0461-FD35-7AEFC125B484}"/>
              </a:ext>
            </a:extLst>
          </p:cNvPr>
          <p:cNvCxnSpPr>
            <a:cxnSpLocks/>
            <a:stCxn id="21" idx="4"/>
          </p:cNvCxnSpPr>
          <p:nvPr/>
        </p:nvCxnSpPr>
        <p:spPr>
          <a:xfrm flipH="1">
            <a:off x="1846415" y="2132072"/>
            <a:ext cx="981121" cy="14514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41BDF49C-81CE-7A2E-A9CD-36FAC9F732CC}"/>
              </a:ext>
            </a:extLst>
          </p:cNvPr>
          <p:cNvSpPr txBox="1"/>
          <p:nvPr/>
        </p:nvSpPr>
        <p:spPr>
          <a:xfrm>
            <a:off x="3972454" y="6146797"/>
            <a:ext cx="5168067" cy="707886"/>
          </a:xfrm>
          <a:prstGeom prst="rect">
            <a:avLst/>
          </a:prstGeom>
          <a:noFill/>
        </p:spPr>
        <p:txBody>
          <a:bodyPr wrap="square" rtlCol="0">
            <a:spAutoFit/>
          </a:bodyPr>
          <a:lstStyle/>
          <a:p>
            <a:r>
              <a:rPr lang="ja-JP" altLang="en-US" sz="2000" b="1" dirty="0"/>
              <a:t>大和川流域の有効雨量による結果</a:t>
            </a:r>
            <a:r>
              <a:rPr lang="en-US" altLang="ja-JP" sz="2000" b="1" dirty="0"/>
              <a:t>(</a:t>
            </a:r>
            <a:r>
              <a:rPr lang="ja-JP" altLang="en-US" sz="2000" b="1" dirty="0"/>
              <a:t>柏原基準</a:t>
            </a:r>
            <a:r>
              <a:rPr lang="en-US" altLang="ja-JP" sz="2000" b="1" dirty="0"/>
              <a:t>)</a:t>
            </a:r>
            <a:endParaRPr lang="ja-JP" altLang="en-US" sz="2000" b="1" dirty="0"/>
          </a:p>
        </p:txBody>
      </p:sp>
    </p:spTree>
    <p:extLst>
      <p:ext uri="{BB962C8B-B14F-4D97-AF65-F5344CB8AC3E}">
        <p14:creationId xmlns:p14="http://schemas.microsoft.com/office/powerpoint/2010/main" val="393043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E302C762-8D52-78B9-C8A5-3072BD92114C}"/>
              </a:ext>
            </a:extLst>
          </p:cNvPr>
          <p:cNvPicPr>
            <a:picLocks noChangeAspect="1"/>
          </p:cNvPicPr>
          <p:nvPr/>
        </p:nvPicPr>
        <p:blipFill>
          <a:blip r:embed="rId3"/>
          <a:stretch>
            <a:fillRect/>
          </a:stretch>
        </p:blipFill>
        <p:spPr>
          <a:xfrm>
            <a:off x="3813933" y="3262325"/>
            <a:ext cx="5330068" cy="3598236"/>
          </a:xfrm>
          <a:prstGeom prst="rect">
            <a:avLst/>
          </a:prstGeom>
        </p:spPr>
      </p:pic>
      <p:pic>
        <p:nvPicPr>
          <p:cNvPr id="24" name="図 23">
            <a:extLst>
              <a:ext uri="{FF2B5EF4-FFF2-40B4-BE49-F238E27FC236}">
                <a16:creationId xmlns:a16="http://schemas.microsoft.com/office/drawing/2014/main" id="{A7200022-00B6-7D20-F306-CEEC5F9EAE15}"/>
              </a:ext>
            </a:extLst>
          </p:cNvPr>
          <p:cNvPicPr>
            <a:picLocks/>
          </p:cNvPicPr>
          <p:nvPr/>
        </p:nvPicPr>
        <p:blipFill>
          <a:blip r:embed="rId4"/>
          <a:stretch>
            <a:fillRect/>
          </a:stretch>
        </p:blipFill>
        <p:spPr>
          <a:xfrm>
            <a:off x="4168772" y="699894"/>
            <a:ext cx="4459510" cy="2229755"/>
          </a:xfrm>
          <a:prstGeom prst="rect">
            <a:avLst/>
          </a:prstGeom>
        </p:spPr>
      </p:pic>
      <p:sp>
        <p:nvSpPr>
          <p:cNvPr id="9" name="テキスト ボックス 8">
            <a:extLst>
              <a:ext uri="{FF2B5EF4-FFF2-40B4-BE49-F238E27FC236}">
                <a16:creationId xmlns:a16="http://schemas.microsoft.com/office/drawing/2014/main" id="{2E4194DB-B095-BD76-ABBE-2B0149FF8D47}"/>
              </a:ext>
            </a:extLst>
          </p:cNvPr>
          <p:cNvSpPr txBox="1"/>
          <p:nvPr/>
        </p:nvSpPr>
        <p:spPr>
          <a:xfrm>
            <a:off x="152400" y="193528"/>
            <a:ext cx="8086627" cy="646331"/>
          </a:xfrm>
          <a:prstGeom prst="rect">
            <a:avLst/>
          </a:prstGeom>
          <a:noFill/>
        </p:spPr>
        <p:txBody>
          <a:bodyPr wrap="square" rtlCol="0">
            <a:spAutoFit/>
          </a:bodyPr>
          <a:lstStyle/>
          <a:p>
            <a:pPr lvl="0"/>
            <a:r>
              <a:rPr kumimoji="1" lang="en-US" altLang="ja-JP" sz="3600" dirty="0">
                <a:solidFill>
                  <a:srgbClr val="0070C0"/>
                </a:solidFill>
                <a:latin typeface="ＭＳ Ｐゴシック" panose="020B0600070205080204" pitchFamily="50" charset="-128"/>
                <a:ea typeface="ＭＳ Ｐゴシック" panose="020B0600070205080204" pitchFamily="50" charset="-128"/>
              </a:rPr>
              <a:t>4</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従来治水計画の妥当性検証</a:t>
            </a:r>
            <a:endParaRPr lang="en-US" altLang="ja-JP" sz="4000" dirty="0">
              <a:solidFill>
                <a:srgbClr val="0070C0"/>
              </a:solidFill>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02111619-D44B-2223-6D15-06C07ABFD2CF}"/>
              </a:ext>
            </a:extLst>
          </p:cNvPr>
          <p:cNvSpPr txBox="1"/>
          <p:nvPr/>
        </p:nvSpPr>
        <p:spPr>
          <a:xfrm>
            <a:off x="4421171" y="2799759"/>
            <a:ext cx="4352717" cy="276999"/>
          </a:xfrm>
          <a:prstGeom prst="rect">
            <a:avLst/>
          </a:prstGeom>
          <a:noFill/>
        </p:spPr>
        <p:txBody>
          <a:bodyPr wrap="square" rtlCol="0">
            <a:spAutoFit/>
          </a:bodyPr>
          <a:lstStyle/>
          <a:p>
            <a:pPr algn="ctr"/>
            <a:r>
              <a:rPr kumimoji="1" lang="ja-JP" altLang="en-US" sz="1200" b="1" dirty="0"/>
              <a:t>時間は降雨波形のピークで合わせる</a:t>
            </a:r>
          </a:p>
        </p:txBody>
      </p:sp>
      <p:sp>
        <p:nvSpPr>
          <p:cNvPr id="37" name="テキスト ボックス 36">
            <a:extLst>
              <a:ext uri="{FF2B5EF4-FFF2-40B4-BE49-F238E27FC236}">
                <a16:creationId xmlns:a16="http://schemas.microsoft.com/office/drawing/2014/main" id="{4FFD3679-BE4B-ED7D-8F57-5216D685792C}"/>
              </a:ext>
            </a:extLst>
          </p:cNvPr>
          <p:cNvSpPr txBox="1"/>
          <p:nvPr/>
        </p:nvSpPr>
        <p:spPr>
          <a:xfrm>
            <a:off x="4426696" y="2997331"/>
            <a:ext cx="2604160" cy="369332"/>
          </a:xfrm>
          <a:prstGeom prst="rect">
            <a:avLst/>
          </a:prstGeom>
          <a:noFill/>
        </p:spPr>
        <p:txBody>
          <a:bodyPr wrap="square" rtlCol="0">
            <a:spAutoFit/>
          </a:bodyPr>
          <a:lstStyle/>
          <a:p>
            <a:pPr algn="ctr"/>
            <a:r>
              <a:rPr kumimoji="1" lang="ja-JP" altLang="en-US" b="1" u="sng" dirty="0">
                <a:latin typeface="+mn-ea"/>
              </a:rPr>
              <a:t>降雨波形の尖度を分析</a:t>
            </a:r>
          </a:p>
        </p:txBody>
      </p:sp>
      <p:sp>
        <p:nvSpPr>
          <p:cNvPr id="39" name="矢印: 下 38">
            <a:extLst>
              <a:ext uri="{FF2B5EF4-FFF2-40B4-BE49-F238E27FC236}">
                <a16:creationId xmlns:a16="http://schemas.microsoft.com/office/drawing/2014/main" id="{1C43C8B2-5BC7-9536-0E4D-2AE8539C77FC}"/>
              </a:ext>
            </a:extLst>
          </p:cNvPr>
          <p:cNvSpPr/>
          <p:nvPr/>
        </p:nvSpPr>
        <p:spPr>
          <a:xfrm>
            <a:off x="7050426" y="3040797"/>
            <a:ext cx="593193" cy="464703"/>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50000"/>
                </a:schemeClr>
              </a:solidFill>
            </a:endParaRPr>
          </a:p>
        </p:txBody>
      </p:sp>
      <p:sp>
        <p:nvSpPr>
          <p:cNvPr id="41" name="テキスト ボックス 40">
            <a:extLst>
              <a:ext uri="{FF2B5EF4-FFF2-40B4-BE49-F238E27FC236}">
                <a16:creationId xmlns:a16="http://schemas.microsoft.com/office/drawing/2014/main" id="{FCC1D527-783F-1ABE-C062-CC4D531F5638}"/>
              </a:ext>
            </a:extLst>
          </p:cNvPr>
          <p:cNvSpPr txBox="1"/>
          <p:nvPr/>
        </p:nvSpPr>
        <p:spPr>
          <a:xfrm>
            <a:off x="291110" y="814524"/>
            <a:ext cx="3826861" cy="461665"/>
          </a:xfrm>
          <a:prstGeom prst="rect">
            <a:avLst/>
          </a:prstGeom>
          <a:noFill/>
        </p:spPr>
        <p:txBody>
          <a:bodyPr wrap="square">
            <a:spAutoFit/>
          </a:bodyPr>
          <a:lstStyle/>
          <a:p>
            <a:r>
              <a:rPr kumimoji="1" lang="ja-JP" altLang="en-US" sz="2400" b="1" dirty="0"/>
              <a:t>大和川水系における検証</a:t>
            </a:r>
            <a:endParaRPr lang="ja-JP" altLang="en-US" sz="2400" dirty="0"/>
          </a:p>
        </p:txBody>
      </p:sp>
      <p:pic>
        <p:nvPicPr>
          <p:cNvPr id="13" name="図 12">
            <a:extLst>
              <a:ext uri="{FF2B5EF4-FFF2-40B4-BE49-F238E27FC236}">
                <a16:creationId xmlns:a16="http://schemas.microsoft.com/office/drawing/2014/main" id="{204BBCC5-D9F0-337D-0CBE-1FA138A4EC91}"/>
              </a:ext>
            </a:extLst>
          </p:cNvPr>
          <p:cNvPicPr>
            <a:picLocks noChangeAspect="1"/>
          </p:cNvPicPr>
          <p:nvPr/>
        </p:nvPicPr>
        <p:blipFill>
          <a:blip r:embed="rId5"/>
          <a:stretch>
            <a:fillRect/>
          </a:stretch>
        </p:blipFill>
        <p:spPr>
          <a:xfrm>
            <a:off x="328087" y="4251960"/>
            <a:ext cx="3601667" cy="2549961"/>
          </a:xfrm>
          <a:prstGeom prst="rect">
            <a:avLst/>
          </a:prstGeom>
        </p:spPr>
      </p:pic>
      <p:pic>
        <p:nvPicPr>
          <p:cNvPr id="7" name="図 6" descr="グラフ, 散布図&#10;&#10;自動的に生成された説明">
            <a:extLst>
              <a:ext uri="{FF2B5EF4-FFF2-40B4-BE49-F238E27FC236}">
                <a16:creationId xmlns:a16="http://schemas.microsoft.com/office/drawing/2014/main" id="{3FA9F2A4-9942-232D-B53F-F86D3104861C}"/>
              </a:ext>
            </a:extLst>
          </p:cNvPr>
          <p:cNvPicPr>
            <a:picLocks noChangeAspect="1"/>
          </p:cNvPicPr>
          <p:nvPr/>
        </p:nvPicPr>
        <p:blipFill>
          <a:blip r:embed="rId6"/>
          <a:stretch>
            <a:fillRect/>
          </a:stretch>
        </p:blipFill>
        <p:spPr>
          <a:xfrm>
            <a:off x="603791" y="1322259"/>
            <a:ext cx="2952734" cy="2411541"/>
          </a:xfrm>
          <a:prstGeom prst="rect">
            <a:avLst/>
          </a:prstGeom>
        </p:spPr>
      </p:pic>
      <p:sp>
        <p:nvSpPr>
          <p:cNvPr id="3" name="正方形/長方形 2">
            <a:extLst>
              <a:ext uri="{FF2B5EF4-FFF2-40B4-BE49-F238E27FC236}">
                <a16:creationId xmlns:a16="http://schemas.microsoft.com/office/drawing/2014/main" id="{2E4F2A8A-1479-6436-222F-B49730D3D4EF}"/>
              </a:ext>
            </a:extLst>
          </p:cNvPr>
          <p:cNvSpPr/>
          <p:nvPr/>
        </p:nvSpPr>
        <p:spPr>
          <a:xfrm>
            <a:off x="3177540" y="4549140"/>
            <a:ext cx="617220" cy="192024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60C948AB-7ABB-4572-89FE-DA833E1ABC12}"/>
              </a:ext>
            </a:extLst>
          </p:cNvPr>
          <p:cNvCxnSpPr>
            <a:cxnSpLocks/>
          </p:cNvCxnSpPr>
          <p:nvPr/>
        </p:nvCxnSpPr>
        <p:spPr>
          <a:xfrm>
            <a:off x="603790" y="3688080"/>
            <a:ext cx="1712103" cy="8675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BED58D4-1887-EB6C-010E-4EF772DB5167}"/>
              </a:ext>
            </a:extLst>
          </p:cNvPr>
          <p:cNvCxnSpPr>
            <a:cxnSpLocks/>
          </p:cNvCxnSpPr>
          <p:nvPr/>
        </p:nvCxnSpPr>
        <p:spPr>
          <a:xfrm>
            <a:off x="3486150" y="3688080"/>
            <a:ext cx="295971" cy="8675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96776DD-D762-05CD-FF24-64E03B52373D}"/>
              </a:ext>
            </a:extLst>
          </p:cNvPr>
          <p:cNvCxnSpPr/>
          <p:nvPr/>
        </p:nvCxnSpPr>
        <p:spPr>
          <a:xfrm>
            <a:off x="2707640" y="1363981"/>
            <a:ext cx="0" cy="2324099"/>
          </a:xfrm>
          <a:prstGeom prst="line">
            <a:avLst/>
          </a:prstGeom>
          <a:ln w="381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FF2A04C8-6553-494E-0999-9D9EDCF3BF43}"/>
              </a:ext>
            </a:extLst>
          </p:cNvPr>
          <p:cNvSpPr txBox="1"/>
          <p:nvPr/>
        </p:nvSpPr>
        <p:spPr>
          <a:xfrm>
            <a:off x="1455167" y="3692872"/>
            <a:ext cx="2124936" cy="584775"/>
          </a:xfrm>
          <a:prstGeom prst="rect">
            <a:avLst/>
          </a:prstGeom>
          <a:noFill/>
        </p:spPr>
        <p:txBody>
          <a:bodyPr wrap="square">
            <a:spAutoFit/>
          </a:bodyPr>
          <a:lstStyle/>
          <a:p>
            <a:pPr algn="ctr"/>
            <a:r>
              <a:rPr lang="ja-JP" altLang="en-US" sz="1600" b="1" dirty="0">
                <a:latin typeface="+mn-ea"/>
              </a:rPr>
              <a:t>基本高水ピーク流量</a:t>
            </a:r>
            <a:endParaRPr lang="en-US" altLang="ja-JP" sz="1600" b="1" dirty="0">
              <a:latin typeface="+mn-ea"/>
            </a:endParaRPr>
          </a:p>
          <a:p>
            <a:pPr algn="ctr"/>
            <a:r>
              <a:rPr lang="en-US" altLang="ja-JP" sz="1600" b="1" dirty="0">
                <a:latin typeface="+mn-ea"/>
              </a:rPr>
              <a:t>5,200m</a:t>
            </a:r>
            <a:r>
              <a:rPr lang="en-US" altLang="ja-JP" sz="1600" b="1" baseline="30000" dirty="0">
                <a:latin typeface="+mn-ea"/>
              </a:rPr>
              <a:t>3</a:t>
            </a:r>
            <a:r>
              <a:rPr lang="en-US" altLang="ja-JP" sz="1600" b="1" dirty="0">
                <a:latin typeface="+mn-ea"/>
              </a:rPr>
              <a:t>/s</a:t>
            </a:r>
            <a:endParaRPr lang="ja-JP" altLang="en-US" sz="1600" b="1" dirty="0">
              <a:latin typeface="+mn-ea"/>
            </a:endParaRPr>
          </a:p>
        </p:txBody>
      </p:sp>
      <p:cxnSp>
        <p:nvCxnSpPr>
          <p:cNvPr id="31" name="直線コネクタ 30">
            <a:extLst>
              <a:ext uri="{FF2B5EF4-FFF2-40B4-BE49-F238E27FC236}">
                <a16:creationId xmlns:a16="http://schemas.microsoft.com/office/drawing/2014/main" id="{2C9DC9B7-A93D-F747-B715-1FAFAEBF6436}"/>
              </a:ext>
            </a:extLst>
          </p:cNvPr>
          <p:cNvCxnSpPr>
            <a:cxnSpLocks/>
          </p:cNvCxnSpPr>
          <p:nvPr/>
        </p:nvCxnSpPr>
        <p:spPr>
          <a:xfrm>
            <a:off x="3388360" y="4555614"/>
            <a:ext cx="0" cy="1913766"/>
          </a:xfrm>
          <a:prstGeom prst="line">
            <a:avLst/>
          </a:prstGeom>
          <a:ln w="1905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B4123F6B-1B55-D572-E6C7-64F875E897BC}"/>
              </a:ext>
            </a:extLst>
          </p:cNvPr>
          <p:cNvSpPr/>
          <p:nvPr/>
        </p:nvSpPr>
        <p:spPr>
          <a:xfrm>
            <a:off x="2315894" y="4555614"/>
            <a:ext cx="1466227" cy="11822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0794CFB7-8245-CAF5-5795-9D1D9EAE3818}"/>
              </a:ext>
            </a:extLst>
          </p:cNvPr>
          <p:cNvSpPr/>
          <p:nvPr/>
        </p:nvSpPr>
        <p:spPr>
          <a:xfrm>
            <a:off x="2306320" y="1354951"/>
            <a:ext cx="1179830" cy="2339768"/>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73AE2786-E3C0-1928-DBC4-CFCF51EB55D4}"/>
              </a:ext>
            </a:extLst>
          </p:cNvPr>
          <p:cNvSpPr/>
          <p:nvPr/>
        </p:nvSpPr>
        <p:spPr>
          <a:xfrm>
            <a:off x="603790" y="1363981"/>
            <a:ext cx="2882360" cy="2324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C1D1EEBA-664E-FA2A-68C9-1F2FEA89ABBF}"/>
              </a:ext>
            </a:extLst>
          </p:cNvPr>
          <p:cNvSpPr txBox="1"/>
          <p:nvPr/>
        </p:nvSpPr>
        <p:spPr>
          <a:xfrm>
            <a:off x="603790" y="1398947"/>
            <a:ext cx="2952727" cy="584775"/>
          </a:xfrm>
          <a:prstGeom prst="rect">
            <a:avLst/>
          </a:prstGeom>
          <a:noFill/>
        </p:spPr>
        <p:txBody>
          <a:bodyPr wrap="square">
            <a:spAutoFit/>
          </a:bodyPr>
          <a:lstStyle/>
          <a:p>
            <a:r>
              <a:rPr lang="en-US" altLang="ja-JP" sz="1600" b="1" dirty="0">
                <a:latin typeface="+mn-ea"/>
              </a:rPr>
              <a:t>4℃</a:t>
            </a:r>
            <a:r>
              <a:rPr lang="ja-JP" altLang="en-US" sz="1600" b="1" dirty="0">
                <a:latin typeface="+mn-ea"/>
              </a:rPr>
              <a:t>上昇実験より基本高水流量クラスの降雨波形を抽出</a:t>
            </a:r>
          </a:p>
        </p:txBody>
      </p:sp>
      <p:sp>
        <p:nvSpPr>
          <p:cNvPr id="44" name="矢印: 下 43">
            <a:extLst>
              <a:ext uri="{FF2B5EF4-FFF2-40B4-BE49-F238E27FC236}">
                <a16:creationId xmlns:a16="http://schemas.microsoft.com/office/drawing/2014/main" id="{DEBE85A4-4063-52AD-E86B-FBA129DEF03C}"/>
              </a:ext>
            </a:extLst>
          </p:cNvPr>
          <p:cNvSpPr/>
          <p:nvPr/>
        </p:nvSpPr>
        <p:spPr>
          <a:xfrm rot="16200000">
            <a:off x="3610620" y="1464055"/>
            <a:ext cx="425308" cy="378278"/>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50000"/>
                </a:schemeClr>
              </a:solidFill>
            </a:endParaRPr>
          </a:p>
        </p:txBody>
      </p:sp>
      <p:sp>
        <p:nvSpPr>
          <p:cNvPr id="11" name="テキスト ボックス 10">
            <a:extLst>
              <a:ext uri="{FF2B5EF4-FFF2-40B4-BE49-F238E27FC236}">
                <a16:creationId xmlns:a16="http://schemas.microsoft.com/office/drawing/2014/main" id="{1AC89B86-40C7-736C-1D10-893E27B2788D}"/>
              </a:ext>
            </a:extLst>
          </p:cNvPr>
          <p:cNvSpPr txBox="1"/>
          <p:nvPr/>
        </p:nvSpPr>
        <p:spPr>
          <a:xfrm>
            <a:off x="5739577" y="814524"/>
            <a:ext cx="2994790" cy="461665"/>
          </a:xfrm>
          <a:prstGeom prst="rect">
            <a:avLst/>
          </a:prstGeom>
          <a:noFill/>
        </p:spPr>
        <p:txBody>
          <a:bodyPr wrap="square">
            <a:spAutoFit/>
          </a:bodyPr>
          <a:lstStyle/>
          <a:p>
            <a:r>
              <a:rPr lang="ja-JP" altLang="en-US" sz="1200" b="1" dirty="0"/>
              <a:t>治水計画における降雨波形の引き伸ばしが妥当な範囲で行われていることを確認</a:t>
            </a:r>
          </a:p>
        </p:txBody>
      </p:sp>
      <p:sp>
        <p:nvSpPr>
          <p:cNvPr id="14" name="テキスト ボックス 13">
            <a:extLst>
              <a:ext uri="{FF2B5EF4-FFF2-40B4-BE49-F238E27FC236}">
                <a16:creationId xmlns:a16="http://schemas.microsoft.com/office/drawing/2014/main" id="{26D369FC-5882-7D50-F6EE-BE4E5E51B1F3}"/>
              </a:ext>
            </a:extLst>
          </p:cNvPr>
          <p:cNvSpPr txBox="1"/>
          <p:nvPr/>
        </p:nvSpPr>
        <p:spPr>
          <a:xfrm>
            <a:off x="4423875" y="5889804"/>
            <a:ext cx="2991725" cy="646331"/>
          </a:xfrm>
          <a:prstGeom prst="rect">
            <a:avLst/>
          </a:prstGeom>
          <a:noFill/>
        </p:spPr>
        <p:txBody>
          <a:bodyPr wrap="square">
            <a:spAutoFit/>
          </a:bodyPr>
          <a:lstStyle/>
          <a:p>
            <a:r>
              <a:rPr lang="en-US" altLang="ja-JP" sz="1200" b="1" dirty="0"/>
              <a:t>3</a:t>
            </a:r>
            <a:r>
              <a:rPr lang="ja-JP" altLang="en-US" sz="1200" b="1" dirty="0"/>
              <a:t>時間程度の短時間の雨量を対象とすることがピーク流量を把握するのに適切であることを示唆</a:t>
            </a:r>
          </a:p>
        </p:txBody>
      </p:sp>
    </p:spTree>
    <p:extLst>
      <p:ext uri="{BB962C8B-B14F-4D97-AF65-F5344CB8AC3E}">
        <p14:creationId xmlns:p14="http://schemas.microsoft.com/office/powerpoint/2010/main" val="404969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39" grpId="0" animBg="1"/>
      <p:bldP spid="43" grpId="0"/>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D18D4FE-9C59-916D-2B52-6A30072C4355}"/>
              </a:ext>
            </a:extLst>
          </p:cNvPr>
          <p:cNvSpPr txBox="1"/>
          <p:nvPr/>
        </p:nvSpPr>
        <p:spPr>
          <a:xfrm>
            <a:off x="171547" y="193528"/>
            <a:ext cx="8086627" cy="646331"/>
          </a:xfrm>
          <a:prstGeom prst="rect">
            <a:avLst/>
          </a:prstGeom>
          <a:noFill/>
        </p:spPr>
        <p:txBody>
          <a:bodyPr wrap="square" rtlCol="0">
            <a:spAutoFit/>
          </a:bodyPr>
          <a:lstStyle/>
          <a:p>
            <a:pPr lvl="0"/>
            <a:r>
              <a:rPr kumimoji="1" lang="en-US" altLang="ja-JP" sz="3600" dirty="0">
                <a:solidFill>
                  <a:srgbClr val="0070C0"/>
                </a:solidFill>
                <a:latin typeface="ＭＳ Ｐゴシック" panose="020B0600070205080204" pitchFamily="50" charset="-128"/>
                <a:ea typeface="ＭＳ Ｐゴシック" panose="020B0600070205080204" pitchFamily="50" charset="-128"/>
              </a:rPr>
              <a:t>5</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結論と課題</a:t>
            </a:r>
            <a:endParaRPr lang="en-US" altLang="ja-JP" sz="4000" dirty="0">
              <a:solidFill>
                <a:srgbClr val="0070C0"/>
              </a:solidFill>
              <a:ea typeface="ＭＳ Ｐゴシック" panose="020B0600070205080204" pitchFamily="50" charset="-128"/>
            </a:endParaRPr>
          </a:p>
        </p:txBody>
      </p:sp>
      <p:pic>
        <p:nvPicPr>
          <p:cNvPr id="4" name="図 3">
            <a:extLst>
              <a:ext uri="{FF2B5EF4-FFF2-40B4-BE49-F238E27FC236}">
                <a16:creationId xmlns:a16="http://schemas.microsoft.com/office/drawing/2014/main" id="{ABBF9E6C-F437-7821-082F-F4C098CE4FCD}"/>
              </a:ext>
            </a:extLst>
          </p:cNvPr>
          <p:cNvPicPr>
            <a:picLocks noChangeAspect="1"/>
          </p:cNvPicPr>
          <p:nvPr/>
        </p:nvPicPr>
        <p:blipFill>
          <a:blip r:embed="rId3"/>
          <a:stretch>
            <a:fillRect/>
          </a:stretch>
        </p:blipFill>
        <p:spPr>
          <a:xfrm>
            <a:off x="7560122" y="193528"/>
            <a:ext cx="1396105" cy="451143"/>
          </a:xfrm>
          <a:prstGeom prst="rect">
            <a:avLst/>
          </a:prstGeom>
        </p:spPr>
      </p:pic>
      <p:pic>
        <p:nvPicPr>
          <p:cNvPr id="5" name="図 4">
            <a:extLst>
              <a:ext uri="{FF2B5EF4-FFF2-40B4-BE49-F238E27FC236}">
                <a16:creationId xmlns:a16="http://schemas.microsoft.com/office/drawing/2014/main" id="{6EDB2EAF-B1B1-EF6C-13C7-194B7577431E}"/>
              </a:ext>
            </a:extLst>
          </p:cNvPr>
          <p:cNvPicPr>
            <a:picLocks noChangeAspect="1"/>
          </p:cNvPicPr>
          <p:nvPr/>
        </p:nvPicPr>
        <p:blipFill>
          <a:blip r:embed="rId4"/>
          <a:stretch>
            <a:fillRect/>
          </a:stretch>
        </p:blipFill>
        <p:spPr>
          <a:xfrm>
            <a:off x="0" y="6605394"/>
            <a:ext cx="3468925" cy="67062"/>
          </a:xfrm>
          <a:prstGeom prst="rect">
            <a:avLst/>
          </a:prstGeom>
        </p:spPr>
      </p:pic>
      <p:sp>
        <p:nvSpPr>
          <p:cNvPr id="9" name="正方形/長方形 8">
            <a:extLst>
              <a:ext uri="{FF2B5EF4-FFF2-40B4-BE49-F238E27FC236}">
                <a16:creationId xmlns:a16="http://schemas.microsoft.com/office/drawing/2014/main" id="{3DEA73B5-AEDE-2B21-F329-503837E37238}"/>
              </a:ext>
            </a:extLst>
          </p:cNvPr>
          <p:cNvSpPr/>
          <p:nvPr/>
        </p:nvSpPr>
        <p:spPr>
          <a:xfrm>
            <a:off x="229333" y="1188071"/>
            <a:ext cx="8685327" cy="3600515"/>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800" b="1" spc="300" dirty="0">
              <a:solidFill>
                <a:schemeClr val="tx1"/>
              </a:solidFill>
            </a:endParaRPr>
          </a:p>
        </p:txBody>
      </p:sp>
      <p:sp>
        <p:nvSpPr>
          <p:cNvPr id="11" name="正方形/長方形 10">
            <a:extLst>
              <a:ext uri="{FF2B5EF4-FFF2-40B4-BE49-F238E27FC236}">
                <a16:creationId xmlns:a16="http://schemas.microsoft.com/office/drawing/2014/main" id="{0AF3CEDD-FBCA-2CF9-3058-2D7B447CBEAA}"/>
              </a:ext>
            </a:extLst>
          </p:cNvPr>
          <p:cNvSpPr/>
          <p:nvPr/>
        </p:nvSpPr>
        <p:spPr>
          <a:xfrm>
            <a:off x="490092" y="934979"/>
            <a:ext cx="3739007" cy="41502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b="1" spc="300" dirty="0">
              <a:solidFill>
                <a:schemeClr val="tx1"/>
              </a:solidFill>
            </a:endParaRPr>
          </a:p>
        </p:txBody>
      </p:sp>
      <p:sp>
        <p:nvSpPr>
          <p:cNvPr id="12" name="テキスト ボックス 11">
            <a:extLst>
              <a:ext uri="{FF2B5EF4-FFF2-40B4-BE49-F238E27FC236}">
                <a16:creationId xmlns:a16="http://schemas.microsoft.com/office/drawing/2014/main" id="{7BEF2DAF-A41A-CD7C-D02F-8EEAA8DD83B5}"/>
              </a:ext>
            </a:extLst>
          </p:cNvPr>
          <p:cNvSpPr txBox="1"/>
          <p:nvPr/>
        </p:nvSpPr>
        <p:spPr>
          <a:xfrm>
            <a:off x="490093" y="925551"/>
            <a:ext cx="3739006" cy="461665"/>
          </a:xfrm>
          <a:prstGeom prst="rect">
            <a:avLst/>
          </a:prstGeom>
          <a:noFill/>
        </p:spPr>
        <p:txBody>
          <a:bodyPr wrap="square">
            <a:spAutoFit/>
          </a:bodyPr>
          <a:lstStyle/>
          <a:p>
            <a:pPr algn="ctr"/>
            <a:r>
              <a:rPr kumimoji="1" lang="ja-JP" altLang="en-US" sz="2400" b="1" spc="300" dirty="0">
                <a:solidFill>
                  <a:schemeClr val="tx1"/>
                </a:solidFill>
              </a:rPr>
              <a:t>本研究で得られた知見</a:t>
            </a:r>
            <a:endParaRPr lang="en-US" altLang="ja-JP" sz="2400" b="1" spc="300" dirty="0">
              <a:solidFill>
                <a:schemeClr val="tx1"/>
              </a:solidFill>
            </a:endParaRPr>
          </a:p>
        </p:txBody>
      </p:sp>
      <p:sp>
        <p:nvSpPr>
          <p:cNvPr id="14" name="テキスト ボックス 13">
            <a:extLst>
              <a:ext uri="{FF2B5EF4-FFF2-40B4-BE49-F238E27FC236}">
                <a16:creationId xmlns:a16="http://schemas.microsoft.com/office/drawing/2014/main" id="{5B58776E-EFC8-2F2C-300A-CEC936598AFF}"/>
              </a:ext>
            </a:extLst>
          </p:cNvPr>
          <p:cNvSpPr txBox="1"/>
          <p:nvPr/>
        </p:nvSpPr>
        <p:spPr>
          <a:xfrm>
            <a:off x="229336" y="1387216"/>
            <a:ext cx="8685327" cy="923330"/>
          </a:xfrm>
          <a:prstGeom prst="rect">
            <a:avLst/>
          </a:prstGeom>
          <a:noFill/>
        </p:spPr>
        <p:txBody>
          <a:bodyPr wrap="square">
            <a:spAutoFit/>
          </a:bodyPr>
          <a:lstStyle/>
          <a:p>
            <a:r>
              <a:rPr kumimoji="1" lang="en-US" altLang="ja-JP" b="1" dirty="0"/>
              <a:t>1)	</a:t>
            </a:r>
            <a:r>
              <a:rPr kumimoji="1" lang="ja-JP" altLang="en-US" b="1" dirty="0"/>
              <a:t>洪水到達を考慮した降雨のサンプリングを行うことで，大和川水系においてこれまでの流域平均雨量でばらついていた流量との対応から，</a:t>
            </a:r>
            <a:r>
              <a:rPr kumimoji="1" lang="en-US" altLang="ja-JP" b="1" dirty="0"/>
              <a:t>1</a:t>
            </a:r>
            <a:r>
              <a:rPr kumimoji="1" lang="ja-JP" altLang="en-US" b="1" dirty="0"/>
              <a:t>対</a:t>
            </a:r>
            <a:r>
              <a:rPr kumimoji="1" lang="en-US" altLang="ja-JP" b="1" dirty="0"/>
              <a:t>1</a:t>
            </a:r>
            <a:r>
              <a:rPr kumimoji="1" lang="ja-JP" altLang="en-US" b="1" dirty="0"/>
              <a:t>の関係性へと近づいた．有効雨量を考慮した算出により，その関係性はさらによくなった</a:t>
            </a:r>
            <a:r>
              <a:rPr kumimoji="1" lang="en-US" altLang="ja-JP" b="1" dirty="0"/>
              <a:t>.</a:t>
            </a:r>
          </a:p>
        </p:txBody>
      </p:sp>
      <p:sp>
        <p:nvSpPr>
          <p:cNvPr id="23" name="正方形/長方形 22">
            <a:extLst>
              <a:ext uri="{FF2B5EF4-FFF2-40B4-BE49-F238E27FC236}">
                <a16:creationId xmlns:a16="http://schemas.microsoft.com/office/drawing/2014/main" id="{5E946AAE-2AB3-E88A-EA79-C4EBB5AFB8A2}"/>
              </a:ext>
            </a:extLst>
          </p:cNvPr>
          <p:cNvSpPr/>
          <p:nvPr/>
        </p:nvSpPr>
        <p:spPr>
          <a:xfrm>
            <a:off x="229333" y="5099564"/>
            <a:ext cx="8685327" cy="1608188"/>
          </a:xfrm>
          <a:prstGeom prst="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800" b="1" spc="300" dirty="0">
              <a:solidFill>
                <a:schemeClr val="tx1"/>
              </a:solidFill>
            </a:endParaRPr>
          </a:p>
        </p:txBody>
      </p:sp>
      <p:sp>
        <p:nvSpPr>
          <p:cNvPr id="25" name="正方形/長方形 24">
            <a:extLst>
              <a:ext uri="{FF2B5EF4-FFF2-40B4-BE49-F238E27FC236}">
                <a16:creationId xmlns:a16="http://schemas.microsoft.com/office/drawing/2014/main" id="{B6D5BE15-1F85-9144-42D3-A060F9ECDA01}"/>
              </a:ext>
            </a:extLst>
          </p:cNvPr>
          <p:cNvSpPr/>
          <p:nvPr/>
        </p:nvSpPr>
        <p:spPr>
          <a:xfrm>
            <a:off x="490093" y="4879247"/>
            <a:ext cx="2077848" cy="415028"/>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b="1" spc="300" dirty="0">
              <a:solidFill>
                <a:schemeClr val="tx1"/>
              </a:solidFill>
            </a:endParaRPr>
          </a:p>
        </p:txBody>
      </p:sp>
      <p:sp>
        <p:nvSpPr>
          <p:cNvPr id="26" name="テキスト ボックス 25">
            <a:extLst>
              <a:ext uri="{FF2B5EF4-FFF2-40B4-BE49-F238E27FC236}">
                <a16:creationId xmlns:a16="http://schemas.microsoft.com/office/drawing/2014/main" id="{03E65966-B06A-A2F9-40FE-8A08E3A9B5B1}"/>
              </a:ext>
            </a:extLst>
          </p:cNvPr>
          <p:cNvSpPr txBox="1"/>
          <p:nvPr/>
        </p:nvSpPr>
        <p:spPr>
          <a:xfrm>
            <a:off x="229333" y="4868731"/>
            <a:ext cx="2626487" cy="461665"/>
          </a:xfrm>
          <a:prstGeom prst="rect">
            <a:avLst/>
          </a:prstGeom>
          <a:noFill/>
        </p:spPr>
        <p:txBody>
          <a:bodyPr wrap="square">
            <a:spAutoFit/>
          </a:bodyPr>
          <a:lstStyle/>
          <a:p>
            <a:pPr algn="ctr"/>
            <a:r>
              <a:rPr kumimoji="1" lang="ja-JP" altLang="en-US" sz="2400" b="1" spc="300" dirty="0">
                <a:solidFill>
                  <a:schemeClr val="tx1"/>
                </a:solidFill>
              </a:rPr>
              <a:t>今後の展望</a:t>
            </a:r>
            <a:endParaRPr lang="en-US" altLang="ja-JP" sz="2400" b="1" spc="300" dirty="0">
              <a:solidFill>
                <a:schemeClr val="tx1"/>
              </a:solidFill>
            </a:endParaRPr>
          </a:p>
        </p:txBody>
      </p:sp>
      <p:sp>
        <p:nvSpPr>
          <p:cNvPr id="27" name="テキスト ボックス 26">
            <a:extLst>
              <a:ext uri="{FF2B5EF4-FFF2-40B4-BE49-F238E27FC236}">
                <a16:creationId xmlns:a16="http://schemas.microsoft.com/office/drawing/2014/main" id="{F6CE7FBD-1EC1-6EF2-1B73-0858C60AE2E0}"/>
              </a:ext>
            </a:extLst>
          </p:cNvPr>
          <p:cNvSpPr txBox="1"/>
          <p:nvPr/>
        </p:nvSpPr>
        <p:spPr>
          <a:xfrm>
            <a:off x="229333" y="6217572"/>
            <a:ext cx="8685327" cy="369332"/>
          </a:xfrm>
          <a:prstGeom prst="rect">
            <a:avLst/>
          </a:prstGeom>
          <a:noFill/>
        </p:spPr>
        <p:txBody>
          <a:bodyPr wrap="square">
            <a:spAutoFit/>
          </a:bodyPr>
          <a:lstStyle/>
          <a:p>
            <a:r>
              <a:rPr kumimoji="1" lang="ja-JP" altLang="en-US" b="1" dirty="0"/>
              <a:t>・</a:t>
            </a:r>
            <a:r>
              <a:rPr kumimoji="1" lang="en-US" altLang="ja-JP" b="1" dirty="0"/>
              <a:t>2℃</a:t>
            </a:r>
            <a:r>
              <a:rPr kumimoji="1" lang="ja-JP" altLang="en-US" b="1" dirty="0"/>
              <a:t>上昇実験</a:t>
            </a:r>
            <a:r>
              <a:rPr kumimoji="1" lang="en-US" altLang="ja-JP" b="1" dirty="0"/>
              <a:t>(d2PDF)</a:t>
            </a:r>
            <a:r>
              <a:rPr kumimoji="1" lang="ja-JP" altLang="en-US" b="1" dirty="0"/>
              <a:t>による地球温暖化の影響評価</a:t>
            </a:r>
            <a:endParaRPr kumimoji="1" lang="en-US" altLang="ja-JP" b="1" dirty="0"/>
          </a:p>
        </p:txBody>
      </p:sp>
      <p:sp>
        <p:nvSpPr>
          <p:cNvPr id="28" name="テキスト ボックス 27">
            <a:extLst>
              <a:ext uri="{FF2B5EF4-FFF2-40B4-BE49-F238E27FC236}">
                <a16:creationId xmlns:a16="http://schemas.microsoft.com/office/drawing/2014/main" id="{19B269FB-79F4-5754-7880-0D3DA3EEA984}"/>
              </a:ext>
            </a:extLst>
          </p:cNvPr>
          <p:cNvSpPr txBox="1"/>
          <p:nvPr/>
        </p:nvSpPr>
        <p:spPr>
          <a:xfrm>
            <a:off x="229336" y="5477250"/>
            <a:ext cx="8685327" cy="369332"/>
          </a:xfrm>
          <a:prstGeom prst="rect">
            <a:avLst/>
          </a:prstGeom>
          <a:noFill/>
        </p:spPr>
        <p:txBody>
          <a:bodyPr wrap="square">
            <a:spAutoFit/>
          </a:bodyPr>
          <a:lstStyle/>
          <a:p>
            <a:r>
              <a:rPr kumimoji="1" lang="ja-JP" altLang="en-US" b="1" dirty="0"/>
              <a:t>・他流域での降雨のサンプリング</a:t>
            </a:r>
            <a:endParaRPr kumimoji="1" lang="en-US" altLang="ja-JP" b="1" dirty="0"/>
          </a:p>
        </p:txBody>
      </p:sp>
      <p:sp>
        <p:nvSpPr>
          <p:cNvPr id="29" name="テキスト ボックス 28">
            <a:extLst>
              <a:ext uri="{FF2B5EF4-FFF2-40B4-BE49-F238E27FC236}">
                <a16:creationId xmlns:a16="http://schemas.microsoft.com/office/drawing/2014/main" id="{6623B453-C8D1-AA81-D45D-8239C4357DB6}"/>
              </a:ext>
            </a:extLst>
          </p:cNvPr>
          <p:cNvSpPr txBox="1"/>
          <p:nvPr/>
        </p:nvSpPr>
        <p:spPr>
          <a:xfrm>
            <a:off x="229333" y="5849788"/>
            <a:ext cx="8685327" cy="369332"/>
          </a:xfrm>
          <a:prstGeom prst="rect">
            <a:avLst/>
          </a:prstGeom>
          <a:noFill/>
        </p:spPr>
        <p:txBody>
          <a:bodyPr wrap="square">
            <a:spAutoFit/>
          </a:bodyPr>
          <a:lstStyle/>
          <a:p>
            <a:r>
              <a:rPr kumimoji="1" lang="ja-JP" altLang="en-US" b="1" dirty="0"/>
              <a:t>・最適な飽和条件の検証</a:t>
            </a:r>
            <a:endParaRPr kumimoji="1" lang="en-US" altLang="ja-JP" b="1" dirty="0"/>
          </a:p>
        </p:txBody>
      </p:sp>
      <p:sp>
        <p:nvSpPr>
          <p:cNvPr id="2" name="テキスト ボックス 1">
            <a:extLst>
              <a:ext uri="{FF2B5EF4-FFF2-40B4-BE49-F238E27FC236}">
                <a16:creationId xmlns:a16="http://schemas.microsoft.com/office/drawing/2014/main" id="{680BEAE4-53CA-96A0-714A-5C1B35326A1F}"/>
              </a:ext>
            </a:extLst>
          </p:cNvPr>
          <p:cNvSpPr txBox="1"/>
          <p:nvPr/>
        </p:nvSpPr>
        <p:spPr>
          <a:xfrm>
            <a:off x="229333" y="2281585"/>
            <a:ext cx="8685327" cy="923330"/>
          </a:xfrm>
          <a:prstGeom prst="rect">
            <a:avLst/>
          </a:prstGeom>
          <a:noFill/>
        </p:spPr>
        <p:txBody>
          <a:bodyPr wrap="square">
            <a:spAutoFit/>
          </a:bodyPr>
          <a:lstStyle/>
          <a:p>
            <a:r>
              <a:rPr kumimoji="1" lang="en-US" altLang="ja-JP" b="1" dirty="0"/>
              <a:t>2)	</a:t>
            </a:r>
            <a:r>
              <a:rPr kumimoji="1" lang="ja-JP" altLang="en-US" b="1" dirty="0"/>
              <a:t>洪水到達を考慮した有効雨量による降雨と流量の直線的な関係から，従来ではできなかった，地球温暖化により降雨の増大に伴い流量も増大するという評価が可能となった．</a:t>
            </a:r>
            <a:endParaRPr kumimoji="1" lang="en-US" altLang="ja-JP" b="1" dirty="0"/>
          </a:p>
        </p:txBody>
      </p:sp>
      <p:sp>
        <p:nvSpPr>
          <p:cNvPr id="6" name="テキスト ボックス 5">
            <a:extLst>
              <a:ext uri="{FF2B5EF4-FFF2-40B4-BE49-F238E27FC236}">
                <a16:creationId xmlns:a16="http://schemas.microsoft.com/office/drawing/2014/main" id="{15A3A8A6-4CFE-FFAE-D2D6-7A7EEE98EDDD}"/>
              </a:ext>
            </a:extLst>
          </p:cNvPr>
          <p:cNvSpPr txBox="1"/>
          <p:nvPr/>
        </p:nvSpPr>
        <p:spPr>
          <a:xfrm>
            <a:off x="229333" y="3191234"/>
            <a:ext cx="8685327" cy="646331"/>
          </a:xfrm>
          <a:prstGeom prst="rect">
            <a:avLst/>
          </a:prstGeom>
          <a:noFill/>
        </p:spPr>
        <p:txBody>
          <a:bodyPr wrap="square">
            <a:spAutoFit/>
          </a:bodyPr>
          <a:lstStyle/>
          <a:p>
            <a:r>
              <a:rPr kumimoji="1" lang="en-US" altLang="ja-JP" b="1" dirty="0"/>
              <a:t>3)	</a:t>
            </a:r>
            <a:r>
              <a:rPr kumimoji="1" lang="ja-JP" altLang="en-US" b="1" dirty="0"/>
              <a:t>治水計画で用いられた降雨波形の引き伸ばしは，</a:t>
            </a:r>
            <a:r>
              <a:rPr kumimoji="1" lang="en-US" altLang="ja-JP" b="1" dirty="0"/>
              <a:t>4℃</a:t>
            </a:r>
            <a:r>
              <a:rPr kumimoji="1" lang="ja-JP" altLang="en-US" b="1" dirty="0"/>
              <a:t>上昇実験の基本高水クラスの降雨波形と比較した結果，妥当な範囲で行われていることが確認された．</a:t>
            </a:r>
            <a:endParaRPr kumimoji="1" lang="en-US" altLang="ja-JP" b="1" dirty="0"/>
          </a:p>
        </p:txBody>
      </p:sp>
      <p:sp>
        <p:nvSpPr>
          <p:cNvPr id="7" name="テキスト ボックス 6">
            <a:extLst>
              <a:ext uri="{FF2B5EF4-FFF2-40B4-BE49-F238E27FC236}">
                <a16:creationId xmlns:a16="http://schemas.microsoft.com/office/drawing/2014/main" id="{556E86C1-A91B-9096-6A95-4EE67D1312F3}"/>
              </a:ext>
            </a:extLst>
          </p:cNvPr>
          <p:cNvSpPr txBox="1"/>
          <p:nvPr/>
        </p:nvSpPr>
        <p:spPr>
          <a:xfrm>
            <a:off x="229333" y="3823884"/>
            <a:ext cx="8685327" cy="923330"/>
          </a:xfrm>
          <a:prstGeom prst="rect">
            <a:avLst/>
          </a:prstGeom>
          <a:noFill/>
        </p:spPr>
        <p:txBody>
          <a:bodyPr wrap="square">
            <a:spAutoFit/>
          </a:bodyPr>
          <a:lstStyle/>
          <a:p>
            <a:r>
              <a:rPr kumimoji="1" lang="en-US" altLang="ja-JP" b="1" dirty="0"/>
              <a:t>4)	4℃</a:t>
            </a:r>
            <a:r>
              <a:rPr kumimoji="1" lang="ja-JP" altLang="en-US" b="1" dirty="0"/>
              <a:t>上昇実験</a:t>
            </a:r>
            <a:r>
              <a:rPr kumimoji="1" lang="en-US" altLang="ja-JP" b="1" dirty="0"/>
              <a:t>5400</a:t>
            </a:r>
            <a:r>
              <a:rPr kumimoji="1" lang="ja-JP" altLang="en-US" b="1" dirty="0"/>
              <a:t>年の流出解析より，基本高水クラスの洪水は極端に立った降雨波形でのみ発生しており，大和川水系の治水計画の検討する上では</a:t>
            </a:r>
            <a:r>
              <a:rPr kumimoji="1" lang="en-US" altLang="ja-JP" b="1" dirty="0"/>
              <a:t>3</a:t>
            </a:r>
            <a:r>
              <a:rPr kumimoji="1" lang="ja-JP" altLang="en-US" b="1" dirty="0"/>
              <a:t>時間程度の短時間に集中する降雨を扱うことが適切であると示唆された．</a:t>
            </a:r>
            <a:endParaRPr kumimoji="1" lang="en-US" altLang="ja-JP" b="1" dirty="0"/>
          </a:p>
        </p:txBody>
      </p:sp>
    </p:spTree>
    <p:extLst>
      <p:ext uri="{BB962C8B-B14F-4D97-AF65-F5344CB8AC3E}">
        <p14:creationId xmlns:p14="http://schemas.microsoft.com/office/powerpoint/2010/main" val="234305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12DACEE-E2A9-217F-0746-2C70E73F08A0}"/>
              </a:ext>
            </a:extLst>
          </p:cNvPr>
          <p:cNvSpPr txBox="1"/>
          <p:nvPr/>
        </p:nvSpPr>
        <p:spPr>
          <a:xfrm>
            <a:off x="780362" y="339365"/>
            <a:ext cx="8014846" cy="927754"/>
          </a:xfrm>
          <a:prstGeom prst="rect">
            <a:avLst/>
          </a:prstGeom>
          <a:noFill/>
        </p:spPr>
        <p:txBody>
          <a:bodyPr wrap="square">
            <a:spAutoFit/>
          </a:bodyPr>
          <a:lstStyle/>
          <a:p>
            <a:pPr algn="just">
              <a:lnSpc>
                <a:spcPct val="150000"/>
              </a:lnSpc>
            </a:pPr>
            <a:r>
              <a:rPr kumimoji="1" lang="ja-JP" altLang="en-US" sz="4000" b="1" dirty="0">
                <a:solidFill>
                  <a:srgbClr val="0070C0"/>
                </a:solidFill>
                <a:latin typeface="+mn-ea"/>
              </a:rPr>
              <a:t>目次</a:t>
            </a:r>
          </a:p>
        </p:txBody>
      </p:sp>
      <p:pic>
        <p:nvPicPr>
          <p:cNvPr id="4" name="図 3">
            <a:extLst>
              <a:ext uri="{FF2B5EF4-FFF2-40B4-BE49-F238E27FC236}">
                <a16:creationId xmlns:a16="http://schemas.microsoft.com/office/drawing/2014/main" id="{74679E84-490E-61EC-3780-16C22D62F7A9}"/>
              </a:ext>
            </a:extLst>
          </p:cNvPr>
          <p:cNvPicPr>
            <a:picLocks noChangeAspect="1"/>
          </p:cNvPicPr>
          <p:nvPr/>
        </p:nvPicPr>
        <p:blipFill>
          <a:blip r:embed="rId2"/>
          <a:stretch>
            <a:fillRect/>
          </a:stretch>
        </p:blipFill>
        <p:spPr>
          <a:xfrm>
            <a:off x="0" y="6605394"/>
            <a:ext cx="3468925" cy="67062"/>
          </a:xfrm>
          <a:prstGeom prst="rect">
            <a:avLst/>
          </a:prstGeom>
        </p:spPr>
      </p:pic>
      <p:sp>
        <p:nvSpPr>
          <p:cNvPr id="6" name="テキスト ボックス 5">
            <a:extLst>
              <a:ext uri="{FF2B5EF4-FFF2-40B4-BE49-F238E27FC236}">
                <a16:creationId xmlns:a16="http://schemas.microsoft.com/office/drawing/2014/main" id="{11637859-3A71-ECA2-C492-AF9E469A711B}"/>
              </a:ext>
            </a:extLst>
          </p:cNvPr>
          <p:cNvSpPr txBox="1"/>
          <p:nvPr/>
        </p:nvSpPr>
        <p:spPr>
          <a:xfrm>
            <a:off x="780362" y="1688320"/>
            <a:ext cx="7836408" cy="2809552"/>
          </a:xfrm>
          <a:prstGeom prst="rect">
            <a:avLst/>
          </a:prstGeom>
          <a:noFill/>
        </p:spPr>
        <p:txBody>
          <a:bodyPr wrap="square">
            <a:spAutoFit/>
          </a:bodyPr>
          <a:lstStyle/>
          <a:p>
            <a:pPr algn="just">
              <a:lnSpc>
                <a:spcPct val="150000"/>
              </a:lnSpc>
            </a:pPr>
            <a:r>
              <a:rPr lang="en-US" altLang="ja-JP" sz="2400" b="1" dirty="0">
                <a:latin typeface="+mn-ea"/>
              </a:rPr>
              <a:t>1</a:t>
            </a:r>
            <a:r>
              <a:rPr lang="ja-JP" altLang="en-US" sz="2400" b="1" dirty="0">
                <a:latin typeface="+mn-ea"/>
              </a:rPr>
              <a:t>　背景・目的</a:t>
            </a:r>
            <a:endParaRPr lang="en-US" altLang="ja-JP" sz="2400" b="1" dirty="0">
              <a:latin typeface="+mn-ea"/>
            </a:endParaRPr>
          </a:p>
          <a:p>
            <a:pPr algn="just">
              <a:lnSpc>
                <a:spcPct val="150000"/>
              </a:lnSpc>
            </a:pPr>
            <a:r>
              <a:rPr lang="en-US" altLang="ja-JP" sz="2400" b="1" dirty="0">
                <a:latin typeface="+mn-ea"/>
              </a:rPr>
              <a:t>2</a:t>
            </a:r>
            <a:r>
              <a:rPr lang="ja-JP" altLang="en-US" sz="2400" b="1" dirty="0">
                <a:latin typeface="+mn-ea"/>
              </a:rPr>
              <a:t>　流出解析の概要</a:t>
            </a:r>
            <a:endParaRPr lang="en-US" altLang="ja-JP" sz="2400" b="1" dirty="0">
              <a:latin typeface="+mn-ea"/>
            </a:endParaRPr>
          </a:p>
          <a:p>
            <a:pPr algn="just">
              <a:lnSpc>
                <a:spcPct val="150000"/>
              </a:lnSpc>
            </a:pPr>
            <a:r>
              <a:rPr lang="en-US" altLang="ja-JP" sz="2400" b="1" dirty="0">
                <a:latin typeface="+mn-ea"/>
              </a:rPr>
              <a:t>3</a:t>
            </a:r>
            <a:r>
              <a:rPr lang="ja-JP" altLang="en-US" sz="2400" b="1" dirty="0">
                <a:latin typeface="+mn-ea"/>
              </a:rPr>
              <a:t>　河川流域に対する降雨のサンプリング</a:t>
            </a:r>
            <a:endParaRPr lang="en-US" altLang="ja-JP" sz="2400" b="1" dirty="0">
              <a:latin typeface="+mn-ea"/>
            </a:endParaRPr>
          </a:p>
          <a:p>
            <a:pPr algn="just">
              <a:lnSpc>
                <a:spcPct val="150000"/>
              </a:lnSpc>
            </a:pPr>
            <a:r>
              <a:rPr lang="en-US" altLang="ja-JP" sz="2400" b="1" dirty="0">
                <a:latin typeface="+mn-ea"/>
              </a:rPr>
              <a:t>4</a:t>
            </a:r>
            <a:r>
              <a:rPr lang="ja-JP" altLang="en-US" sz="2400" b="1" dirty="0">
                <a:latin typeface="+mn-ea"/>
              </a:rPr>
              <a:t>　従来治水計画の妥当性検証</a:t>
            </a:r>
            <a:endParaRPr lang="en-US" altLang="ja-JP" sz="2400" b="1" dirty="0">
              <a:latin typeface="+mn-ea"/>
            </a:endParaRPr>
          </a:p>
          <a:p>
            <a:pPr algn="just">
              <a:lnSpc>
                <a:spcPct val="150000"/>
              </a:lnSpc>
            </a:pPr>
            <a:r>
              <a:rPr lang="en-US" altLang="ja-JP" sz="2400" b="1" dirty="0">
                <a:latin typeface="+mn-ea"/>
              </a:rPr>
              <a:t>5</a:t>
            </a:r>
            <a:r>
              <a:rPr lang="ja-JP" altLang="en-US" sz="2400" b="1" dirty="0">
                <a:latin typeface="+mn-ea"/>
              </a:rPr>
              <a:t>　結論・課題</a:t>
            </a:r>
            <a:endParaRPr lang="ja-JP" altLang="ja-JP" sz="2400" b="1" kern="100" dirty="0">
              <a:latin typeface="+mn-ea"/>
              <a:cs typeface="Times New Roman" panose="02020603050405020304" pitchFamily="18" charset="0"/>
            </a:endParaRPr>
          </a:p>
        </p:txBody>
      </p:sp>
    </p:spTree>
    <p:extLst>
      <p:ext uri="{BB962C8B-B14F-4D97-AF65-F5344CB8AC3E}">
        <p14:creationId xmlns:p14="http://schemas.microsoft.com/office/powerpoint/2010/main" val="220972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8950FB97-7860-0236-5CD4-B5E443732599}"/>
              </a:ext>
            </a:extLst>
          </p:cNvPr>
          <p:cNvSpPr/>
          <p:nvPr/>
        </p:nvSpPr>
        <p:spPr>
          <a:xfrm>
            <a:off x="152400" y="1165225"/>
            <a:ext cx="5370795" cy="1454150"/>
          </a:xfrm>
          <a:prstGeom prst="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800" b="1" spc="300" dirty="0">
              <a:solidFill>
                <a:schemeClr val="tx1"/>
              </a:solidFill>
            </a:endParaRPr>
          </a:p>
        </p:txBody>
      </p:sp>
      <p:pic>
        <p:nvPicPr>
          <p:cNvPr id="5" name="図 4"/>
          <p:cNvPicPr>
            <a:picLocks noChangeAspect="1"/>
          </p:cNvPicPr>
          <p:nvPr/>
        </p:nvPicPr>
        <p:blipFill>
          <a:blip r:embed="rId3"/>
          <a:stretch>
            <a:fillRect/>
          </a:stretch>
        </p:blipFill>
        <p:spPr>
          <a:xfrm>
            <a:off x="0" y="6605394"/>
            <a:ext cx="3468925" cy="67062"/>
          </a:xfrm>
          <a:prstGeom prst="rect">
            <a:avLst/>
          </a:prstGeom>
        </p:spPr>
      </p:pic>
      <p:sp>
        <p:nvSpPr>
          <p:cNvPr id="6" name="テキスト ボックス 5"/>
          <p:cNvSpPr txBox="1"/>
          <p:nvPr/>
        </p:nvSpPr>
        <p:spPr>
          <a:xfrm>
            <a:off x="152400" y="193528"/>
            <a:ext cx="3705225" cy="646331"/>
          </a:xfrm>
          <a:prstGeom prst="rect">
            <a:avLst/>
          </a:prstGeom>
          <a:noFill/>
        </p:spPr>
        <p:txBody>
          <a:bodyPr wrap="square" rtlCol="0">
            <a:spAutoFit/>
          </a:bodyPr>
          <a:lstStyle/>
          <a:p>
            <a:r>
              <a:rPr kumimoji="1" lang="en-US" altLang="ja-JP" sz="3600"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a:t>
            </a:r>
            <a:r>
              <a:rPr lang="ja-JP" altLang="en-US" sz="3600" dirty="0">
                <a:solidFill>
                  <a:srgbClr val="0070C0"/>
                </a:solidFill>
                <a:latin typeface="ＭＳ Ｐゴシック" panose="020B0600070205080204" pitchFamily="50" charset="-128"/>
                <a:ea typeface="ＭＳ Ｐゴシック" panose="020B0600070205080204" pitchFamily="50" charset="-128"/>
              </a:rPr>
              <a:t>背景・目的</a:t>
            </a:r>
            <a:endParaRPr kumimoji="1" lang="ja-JP" altLang="en-US" sz="3600" dirty="0">
              <a:solidFill>
                <a:srgbClr val="0070C0"/>
              </a:solidFill>
              <a:latin typeface="ＭＳ Ｐゴシック" panose="020B0600070205080204" pitchFamily="50" charset="-128"/>
              <a:ea typeface="ＭＳ Ｐゴシック" panose="020B0600070205080204" pitchFamily="50" charset="-128"/>
            </a:endParaRPr>
          </a:p>
        </p:txBody>
      </p:sp>
      <p:pic>
        <p:nvPicPr>
          <p:cNvPr id="19" name="図 18" descr="グラフ&#10;&#10;自動的に生成された説明">
            <a:extLst>
              <a:ext uri="{FF2B5EF4-FFF2-40B4-BE49-F238E27FC236}">
                <a16:creationId xmlns:a16="http://schemas.microsoft.com/office/drawing/2014/main" id="{D7D2D6EF-56F2-4CC4-A5F2-708CBEDD775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55613" y="1866615"/>
            <a:ext cx="3124769" cy="3124769"/>
          </a:xfrm>
          <a:prstGeom prst="rect">
            <a:avLst/>
          </a:prstGeom>
        </p:spPr>
      </p:pic>
      <p:pic>
        <p:nvPicPr>
          <p:cNvPr id="9" name="図 8" descr="設計図 が含まれている画像&#10;&#10;自動的に生成された説明">
            <a:extLst>
              <a:ext uri="{FF2B5EF4-FFF2-40B4-BE49-F238E27FC236}">
                <a16:creationId xmlns:a16="http://schemas.microsoft.com/office/drawing/2014/main" id="{B045134F-4119-416B-A4B6-EE530B11D4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189" y="4455074"/>
            <a:ext cx="4249213" cy="2294190"/>
          </a:xfrm>
          <a:prstGeom prst="rect">
            <a:avLst/>
          </a:prstGeom>
          <a:solidFill>
            <a:schemeClr val="bg1"/>
          </a:solidFill>
        </p:spPr>
      </p:pic>
      <p:sp>
        <p:nvSpPr>
          <p:cNvPr id="11" name="テキスト ボックス 10">
            <a:extLst>
              <a:ext uri="{FF2B5EF4-FFF2-40B4-BE49-F238E27FC236}">
                <a16:creationId xmlns:a16="http://schemas.microsoft.com/office/drawing/2014/main" id="{4FC8F035-EB8A-4E9D-9BC3-7E9A397F7EEB}"/>
              </a:ext>
            </a:extLst>
          </p:cNvPr>
          <p:cNvSpPr txBox="1"/>
          <p:nvPr/>
        </p:nvSpPr>
        <p:spPr>
          <a:xfrm>
            <a:off x="5523196" y="4991384"/>
            <a:ext cx="3589601" cy="637675"/>
          </a:xfrm>
          <a:prstGeom prst="rect">
            <a:avLst/>
          </a:prstGeom>
          <a:noFill/>
        </p:spPr>
        <p:txBody>
          <a:bodyPr wrap="square">
            <a:spAutoFit/>
          </a:bodyPr>
          <a:lstStyle/>
          <a:p>
            <a:pPr algn="ctr">
              <a:lnSpc>
                <a:spcPct val="150000"/>
              </a:lnSpc>
            </a:pPr>
            <a:r>
              <a:rPr lang="en-US" altLang="ja-JP" sz="1400" b="1" i="0" dirty="0">
                <a:solidFill>
                  <a:srgbClr val="333333"/>
                </a:solidFill>
                <a:effectLst/>
                <a:latin typeface="+mn-ea"/>
              </a:rPr>
              <a:t>1950</a:t>
            </a:r>
            <a:r>
              <a:rPr lang="ja-JP" altLang="en-US" sz="1400" b="1" i="0" dirty="0">
                <a:solidFill>
                  <a:srgbClr val="333333"/>
                </a:solidFill>
                <a:effectLst/>
                <a:latin typeface="+mn-ea"/>
              </a:rPr>
              <a:t>年から</a:t>
            </a:r>
            <a:r>
              <a:rPr lang="en-US" altLang="ja-JP" sz="1400" b="1" i="0" dirty="0">
                <a:solidFill>
                  <a:srgbClr val="333333"/>
                </a:solidFill>
                <a:effectLst/>
                <a:latin typeface="+mn-ea"/>
              </a:rPr>
              <a:t>2100</a:t>
            </a:r>
            <a:r>
              <a:rPr lang="ja-JP" altLang="en-US" sz="1400" b="1" i="0" dirty="0">
                <a:solidFill>
                  <a:srgbClr val="333333"/>
                </a:solidFill>
                <a:effectLst/>
                <a:latin typeface="+mn-ea"/>
              </a:rPr>
              <a:t>年までの気温変化</a:t>
            </a:r>
            <a:endParaRPr lang="en-US" altLang="ja-JP" sz="1400" b="1" i="0" dirty="0">
              <a:solidFill>
                <a:srgbClr val="333333"/>
              </a:solidFill>
              <a:effectLst/>
              <a:latin typeface="+mn-ea"/>
            </a:endParaRPr>
          </a:p>
          <a:p>
            <a:pPr algn="ctr">
              <a:lnSpc>
                <a:spcPct val="150000"/>
              </a:lnSpc>
            </a:pPr>
            <a:r>
              <a:rPr lang="ja-JP" altLang="en-US" sz="1050" dirty="0"/>
              <a:t>引用：</a:t>
            </a:r>
            <a:r>
              <a:rPr lang="en-US" altLang="ja-JP" sz="1050" dirty="0"/>
              <a:t>http://contest.japias.jp/tqj19/190220/ondanka.html</a:t>
            </a:r>
            <a:endParaRPr lang="ja-JP" altLang="en-US" sz="1050" dirty="0"/>
          </a:p>
        </p:txBody>
      </p:sp>
      <p:sp>
        <p:nvSpPr>
          <p:cNvPr id="13" name="テキスト ボックス 12">
            <a:extLst>
              <a:ext uri="{FF2B5EF4-FFF2-40B4-BE49-F238E27FC236}">
                <a16:creationId xmlns:a16="http://schemas.microsoft.com/office/drawing/2014/main" id="{7E872DAB-531B-EAFE-8E48-E5C67F33976D}"/>
              </a:ext>
            </a:extLst>
          </p:cNvPr>
          <p:cNvSpPr txBox="1"/>
          <p:nvPr/>
        </p:nvSpPr>
        <p:spPr>
          <a:xfrm>
            <a:off x="429829" y="931218"/>
            <a:ext cx="1675196" cy="468013"/>
          </a:xfrm>
          <a:prstGeom prst="rect">
            <a:avLst/>
          </a:prstGeom>
          <a:solidFill>
            <a:schemeClr val="bg1"/>
          </a:solidFill>
          <a:ln w="38100">
            <a:solidFill>
              <a:schemeClr val="accent2"/>
            </a:solidFill>
          </a:ln>
        </p:spPr>
        <p:txBody>
          <a:bodyPr wrap="square">
            <a:spAutoFit/>
          </a:bodyPr>
          <a:lstStyle/>
          <a:p>
            <a:pPr algn="ctr">
              <a:lnSpc>
                <a:spcPct val="150000"/>
              </a:lnSpc>
            </a:pPr>
            <a:endParaRPr lang="en-US" altLang="ja-JP" sz="1800" spc="300" dirty="0"/>
          </a:p>
        </p:txBody>
      </p:sp>
      <p:sp>
        <p:nvSpPr>
          <p:cNvPr id="16" name="テキスト ボックス 15">
            <a:extLst>
              <a:ext uri="{FF2B5EF4-FFF2-40B4-BE49-F238E27FC236}">
                <a16:creationId xmlns:a16="http://schemas.microsoft.com/office/drawing/2014/main" id="{681C32AD-A046-3428-9CE8-77FA5AEDA376}"/>
              </a:ext>
            </a:extLst>
          </p:cNvPr>
          <p:cNvSpPr txBox="1"/>
          <p:nvPr/>
        </p:nvSpPr>
        <p:spPr>
          <a:xfrm>
            <a:off x="152400" y="1349342"/>
            <a:ext cx="5370795" cy="1164999"/>
          </a:xfrm>
          <a:prstGeom prst="rect">
            <a:avLst/>
          </a:prstGeom>
          <a:noFill/>
        </p:spPr>
        <p:txBody>
          <a:bodyPr wrap="square">
            <a:spAutoFit/>
          </a:bodyPr>
          <a:lstStyle/>
          <a:p>
            <a:pPr>
              <a:lnSpc>
                <a:spcPct val="150000"/>
              </a:lnSpc>
            </a:pPr>
            <a:r>
              <a:rPr lang="ja-JP" altLang="en-US" sz="1600" b="1" spc="300" dirty="0">
                <a:latin typeface="+mn-ea"/>
              </a:rPr>
              <a:t>気候変動による極端な豪雨の増大化・頻発化</a:t>
            </a:r>
            <a:endParaRPr lang="en-US" altLang="ja-JP" sz="1600" b="1" spc="300" dirty="0">
              <a:latin typeface="+mn-ea"/>
            </a:endParaRPr>
          </a:p>
          <a:p>
            <a:pPr>
              <a:lnSpc>
                <a:spcPct val="150000"/>
              </a:lnSpc>
            </a:pPr>
            <a:r>
              <a:rPr lang="ja-JP" altLang="en-US" sz="1600" b="1" spc="300" dirty="0">
                <a:latin typeface="+mn-ea"/>
              </a:rPr>
              <a:t>→適切に影響を評価し，河川計画への反映することが急務</a:t>
            </a:r>
            <a:endParaRPr lang="en-US" altLang="ja-JP" sz="1600" b="1" spc="300" dirty="0">
              <a:latin typeface="+mn-ea"/>
            </a:endParaRPr>
          </a:p>
        </p:txBody>
      </p:sp>
      <p:sp>
        <p:nvSpPr>
          <p:cNvPr id="18" name="テキスト ボックス 17">
            <a:extLst>
              <a:ext uri="{FF2B5EF4-FFF2-40B4-BE49-F238E27FC236}">
                <a16:creationId xmlns:a16="http://schemas.microsoft.com/office/drawing/2014/main" id="{F75F9217-84D0-9552-DCF7-86D145D69A1B}"/>
              </a:ext>
            </a:extLst>
          </p:cNvPr>
          <p:cNvSpPr txBox="1"/>
          <p:nvPr/>
        </p:nvSpPr>
        <p:spPr>
          <a:xfrm>
            <a:off x="263618" y="905512"/>
            <a:ext cx="2007618" cy="468013"/>
          </a:xfrm>
          <a:prstGeom prst="rect">
            <a:avLst/>
          </a:prstGeom>
          <a:noFill/>
        </p:spPr>
        <p:txBody>
          <a:bodyPr wrap="square">
            <a:spAutoFit/>
          </a:bodyPr>
          <a:lstStyle/>
          <a:p>
            <a:pPr algn="ctr">
              <a:lnSpc>
                <a:spcPct val="150000"/>
              </a:lnSpc>
            </a:pPr>
            <a:r>
              <a:rPr lang="ja-JP" altLang="en-US" sz="1800" b="1" spc="300" dirty="0"/>
              <a:t>地球温暖化</a:t>
            </a:r>
            <a:endParaRPr lang="en-US" altLang="ja-JP" sz="1800" b="1" spc="300" dirty="0"/>
          </a:p>
        </p:txBody>
      </p:sp>
      <p:sp>
        <p:nvSpPr>
          <p:cNvPr id="20" name="正方形/長方形 19">
            <a:extLst>
              <a:ext uri="{FF2B5EF4-FFF2-40B4-BE49-F238E27FC236}">
                <a16:creationId xmlns:a16="http://schemas.microsoft.com/office/drawing/2014/main" id="{A672ABC5-5CA3-C8A6-0B70-5B2AC9480BB5}"/>
              </a:ext>
            </a:extLst>
          </p:cNvPr>
          <p:cNvSpPr/>
          <p:nvPr/>
        </p:nvSpPr>
        <p:spPr>
          <a:xfrm>
            <a:off x="152400" y="3114105"/>
            <a:ext cx="5370795" cy="1143224"/>
          </a:xfrm>
          <a:prstGeom prst="rect">
            <a:avLst/>
          </a:prstGeom>
          <a:solidFill>
            <a:schemeClr val="accent5">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800" b="1" spc="300" dirty="0">
              <a:solidFill>
                <a:schemeClr val="tx1"/>
              </a:solidFill>
            </a:endParaRPr>
          </a:p>
        </p:txBody>
      </p:sp>
      <p:sp>
        <p:nvSpPr>
          <p:cNvPr id="21" name="テキスト ボックス 20">
            <a:extLst>
              <a:ext uri="{FF2B5EF4-FFF2-40B4-BE49-F238E27FC236}">
                <a16:creationId xmlns:a16="http://schemas.microsoft.com/office/drawing/2014/main" id="{01C167CE-440D-0F8A-57C7-81F1EC12E598}"/>
              </a:ext>
            </a:extLst>
          </p:cNvPr>
          <p:cNvSpPr txBox="1"/>
          <p:nvPr/>
        </p:nvSpPr>
        <p:spPr>
          <a:xfrm>
            <a:off x="429829" y="2880097"/>
            <a:ext cx="2351472" cy="468013"/>
          </a:xfrm>
          <a:prstGeom prst="rect">
            <a:avLst/>
          </a:prstGeom>
          <a:solidFill>
            <a:schemeClr val="bg1"/>
          </a:solidFill>
          <a:ln w="38100">
            <a:solidFill>
              <a:schemeClr val="accent1"/>
            </a:solidFill>
          </a:ln>
        </p:spPr>
        <p:txBody>
          <a:bodyPr wrap="square">
            <a:spAutoFit/>
          </a:bodyPr>
          <a:lstStyle/>
          <a:p>
            <a:pPr algn="ctr">
              <a:lnSpc>
                <a:spcPct val="150000"/>
              </a:lnSpc>
            </a:pPr>
            <a:endParaRPr lang="en-US" altLang="ja-JP" sz="1800" spc="300" dirty="0"/>
          </a:p>
        </p:txBody>
      </p:sp>
      <p:sp>
        <p:nvSpPr>
          <p:cNvPr id="23" name="テキスト ボックス 22">
            <a:extLst>
              <a:ext uri="{FF2B5EF4-FFF2-40B4-BE49-F238E27FC236}">
                <a16:creationId xmlns:a16="http://schemas.microsoft.com/office/drawing/2014/main" id="{4D8A1004-E2BE-1A92-155D-E5DE4535BEFD}"/>
              </a:ext>
            </a:extLst>
          </p:cNvPr>
          <p:cNvSpPr txBox="1"/>
          <p:nvPr/>
        </p:nvSpPr>
        <p:spPr>
          <a:xfrm>
            <a:off x="429827" y="2844729"/>
            <a:ext cx="2351473" cy="467500"/>
          </a:xfrm>
          <a:prstGeom prst="rect">
            <a:avLst/>
          </a:prstGeom>
          <a:noFill/>
        </p:spPr>
        <p:txBody>
          <a:bodyPr wrap="square">
            <a:spAutoFit/>
          </a:bodyPr>
          <a:lstStyle/>
          <a:p>
            <a:pPr algn="ctr">
              <a:lnSpc>
                <a:spcPct val="150000"/>
              </a:lnSpc>
            </a:pPr>
            <a:r>
              <a:rPr lang="ja-JP" altLang="en-US" sz="1800" b="1" spc="300" dirty="0"/>
              <a:t>治水計画上の課題</a:t>
            </a:r>
            <a:endParaRPr lang="en-US" altLang="ja-JP" sz="1800" b="1" spc="300" dirty="0"/>
          </a:p>
        </p:txBody>
      </p:sp>
      <p:sp>
        <p:nvSpPr>
          <p:cNvPr id="25" name="テキスト ボックス 24">
            <a:extLst>
              <a:ext uri="{FF2B5EF4-FFF2-40B4-BE49-F238E27FC236}">
                <a16:creationId xmlns:a16="http://schemas.microsoft.com/office/drawing/2014/main" id="{6857BFFF-F3D1-F0E9-D9D8-2594E88E3156}"/>
              </a:ext>
            </a:extLst>
          </p:cNvPr>
          <p:cNvSpPr txBox="1"/>
          <p:nvPr/>
        </p:nvSpPr>
        <p:spPr>
          <a:xfrm>
            <a:off x="152399" y="3397017"/>
            <a:ext cx="5370795" cy="795089"/>
          </a:xfrm>
          <a:prstGeom prst="rect">
            <a:avLst/>
          </a:prstGeom>
          <a:noFill/>
        </p:spPr>
        <p:txBody>
          <a:bodyPr wrap="square">
            <a:spAutoFit/>
          </a:bodyPr>
          <a:lstStyle/>
          <a:p>
            <a:pPr>
              <a:lnSpc>
                <a:spcPct val="150000"/>
              </a:lnSpc>
            </a:pPr>
            <a:r>
              <a:rPr lang="ja-JP" altLang="en-US" sz="1600" b="1" spc="300" dirty="0"/>
              <a:t>・河川の断面</a:t>
            </a:r>
            <a:r>
              <a:rPr lang="en-US" altLang="ja-JP" sz="1600" b="1" spc="300" dirty="0"/>
              <a:t>(</a:t>
            </a:r>
            <a:r>
              <a:rPr lang="ja-JP" altLang="en-US" sz="1600" b="1" spc="300" dirty="0"/>
              <a:t>器</a:t>
            </a:r>
            <a:r>
              <a:rPr lang="en-US" altLang="ja-JP" sz="1600" b="1" spc="300" dirty="0"/>
              <a:t>)</a:t>
            </a:r>
            <a:r>
              <a:rPr lang="ja-JP" altLang="en-US" sz="1600" b="1" spc="300" dirty="0"/>
              <a:t> に対する降雨のサンプリング</a:t>
            </a:r>
            <a:endParaRPr lang="en-US" altLang="ja-JP" sz="1600" b="1" spc="300" dirty="0"/>
          </a:p>
          <a:p>
            <a:pPr>
              <a:lnSpc>
                <a:spcPct val="150000"/>
              </a:lnSpc>
            </a:pPr>
            <a:r>
              <a:rPr lang="ja-JP" altLang="en-US" sz="1600" b="1" spc="300" dirty="0"/>
              <a:t>・水文統計における将来外力の妥当な評価</a:t>
            </a:r>
            <a:endParaRPr lang="en-US" altLang="ja-JP" sz="1600" b="1" spc="300" dirty="0"/>
          </a:p>
        </p:txBody>
      </p:sp>
    </p:spTree>
    <p:extLst>
      <p:ext uri="{BB962C8B-B14F-4D97-AF65-F5344CB8AC3E}">
        <p14:creationId xmlns:p14="http://schemas.microsoft.com/office/powerpoint/2010/main" val="76581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A0BDDEF-B23A-357E-BD74-84B5EA58A4F0}"/>
              </a:ext>
            </a:extLst>
          </p:cNvPr>
          <p:cNvSpPr/>
          <p:nvPr/>
        </p:nvSpPr>
        <p:spPr>
          <a:xfrm>
            <a:off x="1224990" y="1301012"/>
            <a:ext cx="3820537" cy="2556560"/>
          </a:xfrm>
          <a:prstGeom prst="rect">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endParaRPr>
          </a:p>
        </p:txBody>
      </p:sp>
      <p:sp>
        <p:nvSpPr>
          <p:cNvPr id="6" name="テキスト ボックス 5"/>
          <p:cNvSpPr txBox="1"/>
          <p:nvPr/>
        </p:nvSpPr>
        <p:spPr>
          <a:xfrm>
            <a:off x="152400" y="193528"/>
            <a:ext cx="3705225" cy="646331"/>
          </a:xfrm>
          <a:prstGeom prst="rect">
            <a:avLst/>
          </a:prstGeom>
          <a:noFill/>
        </p:spPr>
        <p:txBody>
          <a:bodyPr wrap="square" rtlCol="0">
            <a:spAutoFit/>
          </a:bodyPr>
          <a:lstStyle/>
          <a:p>
            <a:r>
              <a:rPr kumimoji="1" lang="en-US" altLang="ja-JP" sz="3600"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a:t>
            </a:r>
            <a:r>
              <a:rPr lang="ja-JP" altLang="en-US" sz="3600" dirty="0">
                <a:solidFill>
                  <a:srgbClr val="0070C0"/>
                </a:solidFill>
                <a:latin typeface="ＭＳ Ｐゴシック" panose="020B0600070205080204" pitchFamily="50" charset="-128"/>
                <a:ea typeface="ＭＳ Ｐゴシック" panose="020B0600070205080204" pitchFamily="50" charset="-128"/>
              </a:rPr>
              <a:t>背景・目的</a:t>
            </a:r>
            <a:endParaRPr kumimoji="1" lang="ja-JP" altLang="en-US" sz="3600" dirty="0">
              <a:solidFill>
                <a:srgbClr val="0070C0"/>
              </a:solidFill>
              <a:latin typeface="ＭＳ Ｐゴシック" panose="020B0600070205080204" pitchFamily="50" charset="-128"/>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0DA028AB-0E96-6F8A-9039-4FC98AFF68D6}"/>
              </a:ext>
            </a:extLst>
          </p:cNvPr>
          <p:cNvSpPr/>
          <p:nvPr/>
        </p:nvSpPr>
        <p:spPr>
          <a:xfrm>
            <a:off x="39557" y="1388424"/>
            <a:ext cx="1083054" cy="812505"/>
          </a:xfrm>
          <a:prstGeom prst="rect">
            <a:avLst/>
          </a:prstGeom>
          <a:solidFill>
            <a:schemeClr val="accent4">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基準地点</a:t>
            </a:r>
            <a:endParaRPr kumimoji="1" lang="en-US" altLang="ja-JP" sz="1400" b="1" dirty="0">
              <a:solidFill>
                <a:schemeClr val="tx1"/>
              </a:solidFill>
            </a:endParaRPr>
          </a:p>
          <a:p>
            <a:pPr algn="ctr"/>
            <a:r>
              <a:rPr kumimoji="1" lang="ja-JP" altLang="en-US" sz="1400" b="1" dirty="0">
                <a:solidFill>
                  <a:schemeClr val="tx1"/>
                </a:solidFill>
              </a:rPr>
              <a:t>の選定</a:t>
            </a:r>
          </a:p>
        </p:txBody>
      </p:sp>
      <p:sp>
        <p:nvSpPr>
          <p:cNvPr id="7" name="正方形/長方形 6">
            <a:extLst>
              <a:ext uri="{FF2B5EF4-FFF2-40B4-BE49-F238E27FC236}">
                <a16:creationId xmlns:a16="http://schemas.microsoft.com/office/drawing/2014/main" id="{D4D8085E-19E0-B62A-B3E2-A5CE288FF788}"/>
              </a:ext>
            </a:extLst>
          </p:cNvPr>
          <p:cNvSpPr/>
          <p:nvPr/>
        </p:nvSpPr>
        <p:spPr>
          <a:xfrm>
            <a:off x="39556" y="2616495"/>
            <a:ext cx="1083055" cy="1049814"/>
          </a:xfrm>
          <a:prstGeom prst="rect">
            <a:avLst/>
          </a:prstGeom>
          <a:solidFill>
            <a:schemeClr val="accent4">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計画安全度</a:t>
            </a:r>
            <a:r>
              <a:rPr kumimoji="1" lang="en-US" altLang="ja-JP" sz="1400" b="1" dirty="0">
                <a:solidFill>
                  <a:schemeClr val="tx1"/>
                </a:solidFill>
              </a:rPr>
              <a:t>(</a:t>
            </a:r>
            <a:r>
              <a:rPr kumimoji="1" lang="ja-JP" altLang="en-US" sz="1400" b="1" dirty="0">
                <a:solidFill>
                  <a:schemeClr val="tx1"/>
                </a:solidFill>
              </a:rPr>
              <a:t>確率規模</a:t>
            </a:r>
            <a:r>
              <a:rPr kumimoji="1" lang="en-US" altLang="ja-JP" sz="1400" b="1" dirty="0">
                <a:solidFill>
                  <a:schemeClr val="tx1"/>
                </a:solidFill>
              </a:rPr>
              <a:t>)</a:t>
            </a:r>
            <a:r>
              <a:rPr kumimoji="1" lang="ja-JP" altLang="en-US" sz="1400" b="1" dirty="0">
                <a:solidFill>
                  <a:schemeClr val="tx1"/>
                </a:solidFill>
              </a:rPr>
              <a:t>の決定</a:t>
            </a:r>
          </a:p>
        </p:txBody>
      </p:sp>
      <p:sp>
        <p:nvSpPr>
          <p:cNvPr id="8" name="正方形/長方形 7">
            <a:extLst>
              <a:ext uri="{FF2B5EF4-FFF2-40B4-BE49-F238E27FC236}">
                <a16:creationId xmlns:a16="http://schemas.microsoft.com/office/drawing/2014/main" id="{3E221092-E06D-7C2F-EF45-80FDB80D7679}"/>
              </a:ext>
            </a:extLst>
          </p:cNvPr>
          <p:cNvSpPr/>
          <p:nvPr/>
        </p:nvSpPr>
        <p:spPr>
          <a:xfrm>
            <a:off x="2191106" y="1106761"/>
            <a:ext cx="1888304" cy="388501"/>
          </a:xfrm>
          <a:prstGeom prst="rect">
            <a:avLst/>
          </a:prstGeom>
          <a:solidFill>
            <a:schemeClr val="accent4">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降雨量の設定</a:t>
            </a:r>
            <a:endParaRPr kumimoji="1" lang="en-US" altLang="ja-JP" sz="1400" b="1" dirty="0">
              <a:solidFill>
                <a:schemeClr val="tx1"/>
              </a:solidFill>
            </a:endParaRPr>
          </a:p>
        </p:txBody>
      </p:sp>
      <p:sp>
        <p:nvSpPr>
          <p:cNvPr id="12" name="正方形/長方形 11">
            <a:extLst>
              <a:ext uri="{FF2B5EF4-FFF2-40B4-BE49-F238E27FC236}">
                <a16:creationId xmlns:a16="http://schemas.microsoft.com/office/drawing/2014/main" id="{57368764-4E86-E363-955B-94E84E6C51B3}"/>
              </a:ext>
            </a:extLst>
          </p:cNvPr>
          <p:cNvSpPr/>
          <p:nvPr/>
        </p:nvSpPr>
        <p:spPr>
          <a:xfrm>
            <a:off x="5098826" y="1301012"/>
            <a:ext cx="2487368" cy="2556560"/>
          </a:xfrm>
          <a:prstGeom prst="rect">
            <a:avLst/>
          </a:prstGeom>
          <a:solidFill>
            <a:srgbClr val="CCFF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endParaRPr>
          </a:p>
        </p:txBody>
      </p:sp>
      <p:sp>
        <p:nvSpPr>
          <p:cNvPr id="13" name="正方形/長方形 12">
            <a:extLst>
              <a:ext uri="{FF2B5EF4-FFF2-40B4-BE49-F238E27FC236}">
                <a16:creationId xmlns:a16="http://schemas.microsoft.com/office/drawing/2014/main" id="{EC86A380-286D-D350-C03E-FA500C1FF956}"/>
              </a:ext>
            </a:extLst>
          </p:cNvPr>
          <p:cNvSpPr/>
          <p:nvPr/>
        </p:nvSpPr>
        <p:spPr>
          <a:xfrm>
            <a:off x="5179585" y="1900287"/>
            <a:ext cx="1250601" cy="812505"/>
          </a:xfrm>
          <a:prstGeom prst="rect">
            <a:avLst/>
          </a:prstGeom>
          <a:solidFill>
            <a:srgbClr val="33CCCC"/>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降雨パターン</a:t>
            </a:r>
            <a:endParaRPr kumimoji="1" lang="en-US" altLang="ja-JP" sz="1400" b="1" dirty="0">
              <a:solidFill>
                <a:schemeClr val="tx1"/>
              </a:solidFill>
            </a:endParaRPr>
          </a:p>
          <a:p>
            <a:pPr algn="ctr"/>
            <a:r>
              <a:rPr kumimoji="1" lang="ja-JP" altLang="en-US" sz="1400" b="1" dirty="0">
                <a:solidFill>
                  <a:schemeClr val="tx1"/>
                </a:solidFill>
              </a:rPr>
              <a:t>の選択</a:t>
            </a:r>
            <a:endParaRPr kumimoji="1" lang="en-US" altLang="ja-JP" sz="1400" b="1" dirty="0">
              <a:solidFill>
                <a:schemeClr val="tx1"/>
              </a:solidFill>
            </a:endParaRPr>
          </a:p>
          <a:p>
            <a:pPr algn="ctr"/>
            <a:r>
              <a:rPr kumimoji="1" lang="ja-JP" altLang="en-US" sz="1050" b="1" dirty="0">
                <a:solidFill>
                  <a:schemeClr val="tx1"/>
                </a:solidFill>
              </a:rPr>
              <a:t>時間分布</a:t>
            </a:r>
            <a:endParaRPr kumimoji="1" lang="en-US" altLang="ja-JP" sz="1050" b="1" dirty="0">
              <a:solidFill>
                <a:schemeClr val="tx1"/>
              </a:solidFill>
            </a:endParaRPr>
          </a:p>
          <a:p>
            <a:pPr algn="ctr"/>
            <a:r>
              <a:rPr kumimoji="1" lang="ja-JP" altLang="en-US" sz="1050" b="1" dirty="0">
                <a:solidFill>
                  <a:schemeClr val="tx1"/>
                </a:solidFill>
              </a:rPr>
              <a:t>空間分布</a:t>
            </a:r>
          </a:p>
        </p:txBody>
      </p:sp>
      <p:sp>
        <p:nvSpPr>
          <p:cNvPr id="14" name="正方形/長方形 13">
            <a:extLst>
              <a:ext uri="{FF2B5EF4-FFF2-40B4-BE49-F238E27FC236}">
                <a16:creationId xmlns:a16="http://schemas.microsoft.com/office/drawing/2014/main" id="{17E627E6-28F7-77EB-DDFB-E9D9F87B55BD}"/>
              </a:ext>
            </a:extLst>
          </p:cNvPr>
          <p:cNvSpPr/>
          <p:nvPr/>
        </p:nvSpPr>
        <p:spPr>
          <a:xfrm>
            <a:off x="2423516" y="1898074"/>
            <a:ext cx="1300125" cy="812505"/>
          </a:xfrm>
          <a:prstGeom prst="rect">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降雨データ</a:t>
            </a:r>
            <a:endParaRPr kumimoji="1" lang="en-US" altLang="ja-JP" sz="1400" b="1" dirty="0">
              <a:solidFill>
                <a:schemeClr val="tx1"/>
              </a:solidFill>
            </a:endParaRPr>
          </a:p>
          <a:p>
            <a:pPr algn="ctr"/>
            <a:r>
              <a:rPr kumimoji="1" lang="ja-JP" altLang="en-US" sz="1400" b="1" dirty="0">
                <a:solidFill>
                  <a:schemeClr val="tx1"/>
                </a:solidFill>
              </a:rPr>
              <a:t>の収集・整理</a:t>
            </a:r>
          </a:p>
        </p:txBody>
      </p:sp>
      <p:sp>
        <p:nvSpPr>
          <p:cNvPr id="17" name="正方形/長方形 16">
            <a:extLst>
              <a:ext uri="{FF2B5EF4-FFF2-40B4-BE49-F238E27FC236}">
                <a16:creationId xmlns:a16="http://schemas.microsoft.com/office/drawing/2014/main" id="{8A0919AB-9F4E-1B62-B2FE-9258011C8159}"/>
              </a:ext>
            </a:extLst>
          </p:cNvPr>
          <p:cNvSpPr/>
          <p:nvPr/>
        </p:nvSpPr>
        <p:spPr>
          <a:xfrm>
            <a:off x="3817312" y="1898074"/>
            <a:ext cx="1147500" cy="812505"/>
          </a:xfrm>
          <a:prstGeom prst="rect">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計画降雨量</a:t>
            </a:r>
            <a:endParaRPr kumimoji="1" lang="en-US" altLang="ja-JP" sz="1400" b="1" dirty="0">
              <a:solidFill>
                <a:schemeClr val="tx1"/>
              </a:solidFill>
            </a:endParaRPr>
          </a:p>
          <a:p>
            <a:pPr algn="ctr"/>
            <a:r>
              <a:rPr kumimoji="1" lang="ja-JP" altLang="en-US" sz="1400" b="1" dirty="0">
                <a:solidFill>
                  <a:schemeClr val="tx1"/>
                </a:solidFill>
              </a:rPr>
              <a:t>の決定</a:t>
            </a:r>
          </a:p>
        </p:txBody>
      </p:sp>
      <p:sp>
        <p:nvSpPr>
          <p:cNvPr id="23" name="正方形/長方形 22">
            <a:extLst>
              <a:ext uri="{FF2B5EF4-FFF2-40B4-BE49-F238E27FC236}">
                <a16:creationId xmlns:a16="http://schemas.microsoft.com/office/drawing/2014/main" id="{D3FAD490-855C-210D-D3BD-F4FF5FD21AF5}"/>
              </a:ext>
            </a:extLst>
          </p:cNvPr>
          <p:cNvSpPr/>
          <p:nvPr/>
        </p:nvSpPr>
        <p:spPr>
          <a:xfrm>
            <a:off x="1278289" y="1898074"/>
            <a:ext cx="1059365" cy="812505"/>
          </a:xfrm>
          <a:prstGeom prst="rect">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計画降雨</a:t>
            </a:r>
            <a:endParaRPr kumimoji="1" lang="en-US" altLang="ja-JP" sz="1400" b="1" dirty="0">
              <a:solidFill>
                <a:schemeClr val="tx1"/>
              </a:solidFill>
            </a:endParaRPr>
          </a:p>
          <a:p>
            <a:pPr algn="ctr"/>
            <a:r>
              <a:rPr kumimoji="1" lang="ja-JP" altLang="en-US" sz="1400" b="1" dirty="0">
                <a:solidFill>
                  <a:schemeClr val="tx1"/>
                </a:solidFill>
              </a:rPr>
              <a:t>継続時間</a:t>
            </a:r>
            <a:endParaRPr kumimoji="1" lang="en-US" altLang="ja-JP" sz="1400" b="1" dirty="0">
              <a:solidFill>
                <a:schemeClr val="tx1"/>
              </a:solidFill>
            </a:endParaRPr>
          </a:p>
          <a:p>
            <a:pPr algn="ctr"/>
            <a:r>
              <a:rPr kumimoji="1" lang="ja-JP" altLang="en-US" sz="1400" b="1" dirty="0">
                <a:solidFill>
                  <a:schemeClr val="tx1"/>
                </a:solidFill>
              </a:rPr>
              <a:t>の設定</a:t>
            </a:r>
          </a:p>
        </p:txBody>
      </p:sp>
      <p:sp>
        <p:nvSpPr>
          <p:cNvPr id="25" name="正方形/長方形 24">
            <a:extLst>
              <a:ext uri="{FF2B5EF4-FFF2-40B4-BE49-F238E27FC236}">
                <a16:creationId xmlns:a16="http://schemas.microsoft.com/office/drawing/2014/main" id="{A48F6427-1F13-8E10-5784-FFEE756DCA5A}"/>
              </a:ext>
            </a:extLst>
          </p:cNvPr>
          <p:cNvSpPr/>
          <p:nvPr/>
        </p:nvSpPr>
        <p:spPr>
          <a:xfrm>
            <a:off x="6509638" y="1900287"/>
            <a:ext cx="1009119" cy="812505"/>
          </a:xfrm>
          <a:prstGeom prst="rect">
            <a:avLst/>
          </a:prstGeom>
          <a:solidFill>
            <a:srgbClr val="33CCCC"/>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流出計算</a:t>
            </a:r>
            <a:endParaRPr kumimoji="1" lang="ja-JP" altLang="en-US" sz="1050" b="1" dirty="0">
              <a:solidFill>
                <a:schemeClr val="tx1"/>
              </a:solidFill>
            </a:endParaRPr>
          </a:p>
        </p:txBody>
      </p:sp>
      <p:sp>
        <p:nvSpPr>
          <p:cNvPr id="26" name="正方形/長方形 25">
            <a:extLst>
              <a:ext uri="{FF2B5EF4-FFF2-40B4-BE49-F238E27FC236}">
                <a16:creationId xmlns:a16="http://schemas.microsoft.com/office/drawing/2014/main" id="{B8F985C6-BC80-F081-2209-E5E0486C6D52}"/>
              </a:ext>
            </a:extLst>
          </p:cNvPr>
          <p:cNvSpPr/>
          <p:nvPr/>
        </p:nvSpPr>
        <p:spPr>
          <a:xfrm>
            <a:off x="5332210" y="1106761"/>
            <a:ext cx="1964480" cy="388501"/>
          </a:xfrm>
          <a:prstGeom prst="rect">
            <a:avLst/>
          </a:prstGeom>
          <a:solidFill>
            <a:schemeClr val="accent4">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rPr>
              <a:t>洪水ピーク流量の算定</a:t>
            </a:r>
            <a:endParaRPr kumimoji="1" lang="en-US" altLang="ja-JP" sz="1400" b="1" dirty="0">
              <a:solidFill>
                <a:schemeClr val="tx1"/>
              </a:solidFill>
            </a:endParaRPr>
          </a:p>
        </p:txBody>
      </p:sp>
      <p:sp>
        <p:nvSpPr>
          <p:cNvPr id="27" name="正方形/長方形 26">
            <a:extLst>
              <a:ext uri="{FF2B5EF4-FFF2-40B4-BE49-F238E27FC236}">
                <a16:creationId xmlns:a16="http://schemas.microsoft.com/office/drawing/2014/main" id="{0324A6F7-7FE9-7875-D64C-00BB5F16E868}"/>
              </a:ext>
            </a:extLst>
          </p:cNvPr>
          <p:cNvSpPr/>
          <p:nvPr/>
        </p:nvSpPr>
        <p:spPr>
          <a:xfrm>
            <a:off x="7634347" y="1986363"/>
            <a:ext cx="1461407" cy="611000"/>
          </a:xfrm>
          <a:prstGeom prst="rect">
            <a:avLst/>
          </a:prstGeom>
          <a:solidFill>
            <a:schemeClr val="accent4">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基本高水の</a:t>
            </a:r>
            <a:endParaRPr kumimoji="1" lang="en-US" altLang="ja-JP" sz="1400" b="1" dirty="0">
              <a:solidFill>
                <a:schemeClr val="tx1"/>
              </a:solidFill>
            </a:endParaRPr>
          </a:p>
          <a:p>
            <a:pPr algn="ctr"/>
            <a:r>
              <a:rPr kumimoji="1" lang="ja-JP" altLang="en-US" sz="1400" b="1" dirty="0">
                <a:solidFill>
                  <a:schemeClr val="tx1"/>
                </a:solidFill>
              </a:rPr>
              <a:t>ピーク流量決定</a:t>
            </a:r>
            <a:endParaRPr kumimoji="1" lang="en-US" altLang="ja-JP" sz="1400" b="1" dirty="0">
              <a:solidFill>
                <a:schemeClr val="tx1"/>
              </a:solidFill>
            </a:endParaRPr>
          </a:p>
        </p:txBody>
      </p:sp>
      <p:sp>
        <p:nvSpPr>
          <p:cNvPr id="28" name="矢印: 右 27">
            <a:extLst>
              <a:ext uri="{FF2B5EF4-FFF2-40B4-BE49-F238E27FC236}">
                <a16:creationId xmlns:a16="http://schemas.microsoft.com/office/drawing/2014/main" id="{D804F126-391D-B265-4A7C-8EF3949B4BBB}"/>
              </a:ext>
            </a:extLst>
          </p:cNvPr>
          <p:cNvSpPr/>
          <p:nvPr/>
        </p:nvSpPr>
        <p:spPr>
          <a:xfrm>
            <a:off x="1059608" y="1564818"/>
            <a:ext cx="265637" cy="496389"/>
          </a:xfrm>
          <a:prstGeom prst="rightArrow">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82F938F5-B903-A372-607A-874CBE128A54}"/>
              </a:ext>
            </a:extLst>
          </p:cNvPr>
          <p:cNvSpPr/>
          <p:nvPr/>
        </p:nvSpPr>
        <p:spPr>
          <a:xfrm>
            <a:off x="4959544" y="2061207"/>
            <a:ext cx="265637" cy="496389"/>
          </a:xfrm>
          <a:prstGeom prst="rightArrow">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8CCA836B-5664-7132-F0E4-ED13DAFD0360}"/>
              </a:ext>
            </a:extLst>
          </p:cNvPr>
          <p:cNvSpPr/>
          <p:nvPr/>
        </p:nvSpPr>
        <p:spPr>
          <a:xfrm>
            <a:off x="7466497" y="2061207"/>
            <a:ext cx="265637" cy="496389"/>
          </a:xfrm>
          <a:prstGeom prst="rightArrow">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レーム (半分) 31">
            <a:extLst>
              <a:ext uri="{FF2B5EF4-FFF2-40B4-BE49-F238E27FC236}">
                <a16:creationId xmlns:a16="http://schemas.microsoft.com/office/drawing/2014/main" id="{96240C00-CB48-D64F-31CB-6DC03EE979A8}"/>
              </a:ext>
            </a:extLst>
          </p:cNvPr>
          <p:cNvSpPr/>
          <p:nvPr/>
        </p:nvSpPr>
        <p:spPr>
          <a:xfrm rot="8223282">
            <a:off x="2137166" y="2164730"/>
            <a:ext cx="279190" cy="279190"/>
          </a:xfrm>
          <a:prstGeom prst="halfFrame">
            <a:avLst>
              <a:gd name="adj1" fmla="val 19047"/>
              <a:gd name="adj2" fmla="val 19047"/>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フレーム (半分) 32">
            <a:extLst>
              <a:ext uri="{FF2B5EF4-FFF2-40B4-BE49-F238E27FC236}">
                <a16:creationId xmlns:a16="http://schemas.microsoft.com/office/drawing/2014/main" id="{3ABAE010-0AC5-4B65-9118-68045B1759F2}"/>
              </a:ext>
            </a:extLst>
          </p:cNvPr>
          <p:cNvSpPr/>
          <p:nvPr/>
        </p:nvSpPr>
        <p:spPr>
          <a:xfrm rot="8223282">
            <a:off x="3540150" y="2164730"/>
            <a:ext cx="279190" cy="279190"/>
          </a:xfrm>
          <a:prstGeom prst="halfFrame">
            <a:avLst>
              <a:gd name="adj1" fmla="val 19047"/>
              <a:gd name="adj2" fmla="val 19047"/>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フレーム (半分) 33">
            <a:extLst>
              <a:ext uri="{FF2B5EF4-FFF2-40B4-BE49-F238E27FC236}">
                <a16:creationId xmlns:a16="http://schemas.microsoft.com/office/drawing/2014/main" id="{EEF8D1C8-1E91-96B5-BC4C-9C32E720544C}"/>
              </a:ext>
            </a:extLst>
          </p:cNvPr>
          <p:cNvSpPr/>
          <p:nvPr/>
        </p:nvSpPr>
        <p:spPr>
          <a:xfrm rot="8223282">
            <a:off x="6227818" y="2164730"/>
            <a:ext cx="279190" cy="279190"/>
          </a:xfrm>
          <a:prstGeom prst="halfFrame">
            <a:avLst>
              <a:gd name="adj1" fmla="val 19047"/>
              <a:gd name="adj2" fmla="val 19047"/>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a:extLst>
              <a:ext uri="{FF2B5EF4-FFF2-40B4-BE49-F238E27FC236}">
                <a16:creationId xmlns:a16="http://schemas.microsoft.com/office/drawing/2014/main" id="{A8820EA0-1228-F611-3B7D-50B0296F53BC}"/>
              </a:ext>
            </a:extLst>
          </p:cNvPr>
          <p:cNvSpPr txBox="1"/>
          <p:nvPr/>
        </p:nvSpPr>
        <p:spPr>
          <a:xfrm>
            <a:off x="1278289" y="2919539"/>
            <a:ext cx="1122127" cy="553998"/>
          </a:xfrm>
          <a:prstGeom prst="rect">
            <a:avLst/>
          </a:prstGeom>
          <a:noFill/>
        </p:spPr>
        <p:txBody>
          <a:bodyPr wrap="square" rtlCol="0">
            <a:spAutoFit/>
          </a:bodyPr>
          <a:lstStyle/>
          <a:p>
            <a:r>
              <a:rPr kumimoji="1" lang="ja-JP" altLang="en-US" sz="1000" dirty="0"/>
              <a:t>計画降雨量まで</a:t>
            </a:r>
            <a:endParaRPr kumimoji="1" lang="en-US" altLang="ja-JP" sz="1000" dirty="0"/>
          </a:p>
          <a:p>
            <a:r>
              <a:rPr kumimoji="1" lang="ja-JP" altLang="en-US" sz="1000" dirty="0"/>
              <a:t>引き伸ばす降雨</a:t>
            </a:r>
            <a:endParaRPr kumimoji="1" lang="en-US" altLang="ja-JP" sz="1000" dirty="0"/>
          </a:p>
          <a:p>
            <a:r>
              <a:rPr kumimoji="1" lang="ja-JP" altLang="en-US" sz="1000" dirty="0"/>
              <a:t>継続時間</a:t>
            </a:r>
          </a:p>
        </p:txBody>
      </p:sp>
      <p:sp>
        <p:nvSpPr>
          <p:cNvPr id="36" name="テキスト ボックス 35">
            <a:extLst>
              <a:ext uri="{FF2B5EF4-FFF2-40B4-BE49-F238E27FC236}">
                <a16:creationId xmlns:a16="http://schemas.microsoft.com/office/drawing/2014/main" id="{03A65EF2-BA62-73FD-9F9B-74A62C50F894}"/>
              </a:ext>
            </a:extLst>
          </p:cNvPr>
          <p:cNvSpPr txBox="1"/>
          <p:nvPr/>
        </p:nvSpPr>
        <p:spPr>
          <a:xfrm>
            <a:off x="2493609" y="3113388"/>
            <a:ext cx="1383427" cy="246221"/>
          </a:xfrm>
          <a:prstGeom prst="rect">
            <a:avLst/>
          </a:prstGeom>
          <a:noFill/>
        </p:spPr>
        <p:txBody>
          <a:bodyPr wrap="square" rtlCol="0">
            <a:spAutoFit/>
          </a:bodyPr>
          <a:lstStyle/>
          <a:p>
            <a:r>
              <a:rPr kumimoji="1" lang="ja-JP" altLang="en-US" sz="1000" dirty="0"/>
              <a:t>降雨データの整理</a:t>
            </a:r>
          </a:p>
        </p:txBody>
      </p:sp>
      <p:sp>
        <p:nvSpPr>
          <p:cNvPr id="37" name="テキスト ボックス 36">
            <a:extLst>
              <a:ext uri="{FF2B5EF4-FFF2-40B4-BE49-F238E27FC236}">
                <a16:creationId xmlns:a16="http://schemas.microsoft.com/office/drawing/2014/main" id="{2B41E590-269F-9BBF-36E8-44B034CDAFCA}"/>
              </a:ext>
            </a:extLst>
          </p:cNvPr>
          <p:cNvSpPr txBox="1"/>
          <p:nvPr/>
        </p:nvSpPr>
        <p:spPr>
          <a:xfrm>
            <a:off x="3837417" y="2856039"/>
            <a:ext cx="1122127" cy="707886"/>
          </a:xfrm>
          <a:prstGeom prst="rect">
            <a:avLst/>
          </a:prstGeom>
          <a:noFill/>
        </p:spPr>
        <p:txBody>
          <a:bodyPr wrap="square" rtlCol="0">
            <a:spAutoFit/>
          </a:bodyPr>
          <a:lstStyle/>
          <a:p>
            <a:r>
              <a:rPr kumimoji="1" lang="ja-JP" altLang="en-US" sz="1000" dirty="0"/>
              <a:t>降雨量データを</a:t>
            </a:r>
            <a:endParaRPr kumimoji="1" lang="en-US" altLang="ja-JP" sz="1000" dirty="0"/>
          </a:p>
          <a:p>
            <a:r>
              <a:rPr kumimoji="1" lang="ja-JP" altLang="en-US" sz="1000" dirty="0"/>
              <a:t>確率処理し計画規模の降雨量を算出</a:t>
            </a:r>
          </a:p>
        </p:txBody>
      </p:sp>
      <p:sp>
        <p:nvSpPr>
          <p:cNvPr id="38" name="テキスト ボックス 37">
            <a:extLst>
              <a:ext uri="{FF2B5EF4-FFF2-40B4-BE49-F238E27FC236}">
                <a16:creationId xmlns:a16="http://schemas.microsoft.com/office/drawing/2014/main" id="{0606BF5C-513B-D7FC-0D42-0B6914BD943F}"/>
              </a:ext>
            </a:extLst>
          </p:cNvPr>
          <p:cNvSpPr txBox="1"/>
          <p:nvPr/>
        </p:nvSpPr>
        <p:spPr>
          <a:xfrm>
            <a:off x="5274418" y="2892767"/>
            <a:ext cx="1122127" cy="784830"/>
          </a:xfrm>
          <a:prstGeom prst="rect">
            <a:avLst/>
          </a:prstGeom>
          <a:noFill/>
        </p:spPr>
        <p:txBody>
          <a:bodyPr wrap="square" rtlCol="0">
            <a:spAutoFit/>
          </a:bodyPr>
          <a:lstStyle/>
          <a:p>
            <a:r>
              <a:rPr kumimoji="1" lang="ja-JP" altLang="en-US" sz="900" dirty="0"/>
              <a:t>降雨の時空間分布によりピーク流量が異なることから様々な降雨の時空間分布を設定</a:t>
            </a:r>
          </a:p>
        </p:txBody>
      </p:sp>
      <p:sp>
        <p:nvSpPr>
          <p:cNvPr id="39" name="テキスト ボックス 38">
            <a:extLst>
              <a:ext uri="{FF2B5EF4-FFF2-40B4-BE49-F238E27FC236}">
                <a16:creationId xmlns:a16="http://schemas.microsoft.com/office/drawing/2014/main" id="{C1381314-53F7-163D-ED6F-AD71B847898F}"/>
              </a:ext>
            </a:extLst>
          </p:cNvPr>
          <p:cNvSpPr txBox="1"/>
          <p:nvPr/>
        </p:nvSpPr>
        <p:spPr>
          <a:xfrm>
            <a:off x="6579482" y="2943354"/>
            <a:ext cx="888769" cy="646331"/>
          </a:xfrm>
          <a:prstGeom prst="rect">
            <a:avLst/>
          </a:prstGeom>
          <a:noFill/>
        </p:spPr>
        <p:txBody>
          <a:bodyPr wrap="square" rtlCol="0">
            <a:spAutoFit/>
          </a:bodyPr>
          <a:lstStyle/>
          <a:p>
            <a:r>
              <a:rPr kumimoji="1" lang="ja-JP" altLang="en-US" sz="900" dirty="0"/>
              <a:t>流出計算モデルにより洪水のピーク流量を算定</a:t>
            </a:r>
          </a:p>
        </p:txBody>
      </p:sp>
      <p:sp>
        <p:nvSpPr>
          <p:cNvPr id="40" name="左大かっこ 39">
            <a:extLst>
              <a:ext uri="{FF2B5EF4-FFF2-40B4-BE49-F238E27FC236}">
                <a16:creationId xmlns:a16="http://schemas.microsoft.com/office/drawing/2014/main" id="{D06884A4-13F7-3275-D79E-71709924537E}"/>
              </a:ext>
            </a:extLst>
          </p:cNvPr>
          <p:cNvSpPr/>
          <p:nvPr/>
        </p:nvSpPr>
        <p:spPr>
          <a:xfrm>
            <a:off x="1313125" y="2904829"/>
            <a:ext cx="63665" cy="60354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C3085E52-2B90-B6CB-0694-2A25CBFF12EE}"/>
              </a:ext>
            </a:extLst>
          </p:cNvPr>
          <p:cNvSpPr/>
          <p:nvPr/>
        </p:nvSpPr>
        <p:spPr>
          <a:xfrm>
            <a:off x="1059608" y="2938728"/>
            <a:ext cx="265637" cy="496389"/>
          </a:xfrm>
          <a:prstGeom prst="rightArrow">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大かっこ 40">
            <a:extLst>
              <a:ext uri="{FF2B5EF4-FFF2-40B4-BE49-F238E27FC236}">
                <a16:creationId xmlns:a16="http://schemas.microsoft.com/office/drawing/2014/main" id="{4E661CE1-A420-9B3D-F2F3-58CB88CADE34}"/>
              </a:ext>
            </a:extLst>
          </p:cNvPr>
          <p:cNvSpPr/>
          <p:nvPr/>
        </p:nvSpPr>
        <p:spPr>
          <a:xfrm>
            <a:off x="2549339" y="2904829"/>
            <a:ext cx="63665" cy="60354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左大かっこ 41">
            <a:extLst>
              <a:ext uri="{FF2B5EF4-FFF2-40B4-BE49-F238E27FC236}">
                <a16:creationId xmlns:a16="http://schemas.microsoft.com/office/drawing/2014/main" id="{02DE8BB3-D2B5-61BF-D528-236F8C6D5C47}"/>
              </a:ext>
            </a:extLst>
          </p:cNvPr>
          <p:cNvSpPr/>
          <p:nvPr/>
        </p:nvSpPr>
        <p:spPr>
          <a:xfrm>
            <a:off x="3877036" y="2904829"/>
            <a:ext cx="63665" cy="60354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左大かっこ 46">
            <a:extLst>
              <a:ext uri="{FF2B5EF4-FFF2-40B4-BE49-F238E27FC236}">
                <a16:creationId xmlns:a16="http://schemas.microsoft.com/office/drawing/2014/main" id="{F430FECD-3D4A-E7E7-C5D6-5E71EC6070F1}"/>
              </a:ext>
            </a:extLst>
          </p:cNvPr>
          <p:cNvSpPr/>
          <p:nvPr/>
        </p:nvSpPr>
        <p:spPr>
          <a:xfrm rot="10800000">
            <a:off x="2244928" y="2904829"/>
            <a:ext cx="63665" cy="60354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左大かっこ 47">
            <a:extLst>
              <a:ext uri="{FF2B5EF4-FFF2-40B4-BE49-F238E27FC236}">
                <a16:creationId xmlns:a16="http://schemas.microsoft.com/office/drawing/2014/main" id="{B7491B10-DC12-99C7-A5A9-68C0A68CF5E2}"/>
              </a:ext>
            </a:extLst>
          </p:cNvPr>
          <p:cNvSpPr/>
          <p:nvPr/>
        </p:nvSpPr>
        <p:spPr>
          <a:xfrm rot="10800000">
            <a:off x="3572032" y="2904829"/>
            <a:ext cx="63665" cy="60354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左大かっこ 48">
            <a:extLst>
              <a:ext uri="{FF2B5EF4-FFF2-40B4-BE49-F238E27FC236}">
                <a16:creationId xmlns:a16="http://schemas.microsoft.com/office/drawing/2014/main" id="{D4C171FD-F39A-5FF6-FFB0-AA9A4CC747F9}"/>
              </a:ext>
            </a:extLst>
          </p:cNvPr>
          <p:cNvSpPr/>
          <p:nvPr/>
        </p:nvSpPr>
        <p:spPr>
          <a:xfrm rot="10800000">
            <a:off x="4797378" y="2904829"/>
            <a:ext cx="63665" cy="60354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55A6D778-6A82-C12B-AA10-BF5A4D80F9C4}"/>
              </a:ext>
            </a:extLst>
          </p:cNvPr>
          <p:cNvSpPr txBox="1"/>
          <p:nvPr/>
        </p:nvSpPr>
        <p:spPr>
          <a:xfrm>
            <a:off x="3837417" y="2857206"/>
            <a:ext cx="1122127" cy="707886"/>
          </a:xfrm>
          <a:prstGeom prst="rect">
            <a:avLst/>
          </a:prstGeom>
          <a:noFill/>
        </p:spPr>
        <p:txBody>
          <a:bodyPr wrap="square" rtlCol="0">
            <a:spAutoFit/>
          </a:bodyPr>
          <a:lstStyle/>
          <a:p>
            <a:r>
              <a:rPr kumimoji="1" lang="ja-JP" altLang="en-US" sz="1000" dirty="0"/>
              <a:t>降雨量データを</a:t>
            </a:r>
            <a:endParaRPr kumimoji="1" lang="en-US" altLang="ja-JP" sz="1000" dirty="0"/>
          </a:p>
          <a:p>
            <a:r>
              <a:rPr kumimoji="1" lang="ja-JP" altLang="en-US" sz="1000" dirty="0"/>
              <a:t>確率処理し計画規模の降雨量を算出</a:t>
            </a:r>
          </a:p>
        </p:txBody>
      </p:sp>
      <p:sp>
        <p:nvSpPr>
          <p:cNvPr id="51" name="左大かっこ 50">
            <a:extLst>
              <a:ext uri="{FF2B5EF4-FFF2-40B4-BE49-F238E27FC236}">
                <a16:creationId xmlns:a16="http://schemas.microsoft.com/office/drawing/2014/main" id="{34BD6C22-AE02-A0FD-1677-59349E1114CF}"/>
              </a:ext>
            </a:extLst>
          </p:cNvPr>
          <p:cNvSpPr/>
          <p:nvPr/>
        </p:nvSpPr>
        <p:spPr>
          <a:xfrm>
            <a:off x="5304500" y="2904828"/>
            <a:ext cx="77125" cy="73114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左大かっこ 51">
            <a:extLst>
              <a:ext uri="{FF2B5EF4-FFF2-40B4-BE49-F238E27FC236}">
                <a16:creationId xmlns:a16="http://schemas.microsoft.com/office/drawing/2014/main" id="{C2D829E0-040A-D40D-B815-F6E5AE944F9C}"/>
              </a:ext>
            </a:extLst>
          </p:cNvPr>
          <p:cNvSpPr/>
          <p:nvPr/>
        </p:nvSpPr>
        <p:spPr>
          <a:xfrm>
            <a:off x="6618950" y="2904828"/>
            <a:ext cx="77125" cy="73114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左大かっこ 52">
            <a:extLst>
              <a:ext uri="{FF2B5EF4-FFF2-40B4-BE49-F238E27FC236}">
                <a16:creationId xmlns:a16="http://schemas.microsoft.com/office/drawing/2014/main" id="{080B8AC2-FCD8-54EE-2F96-DF80B5BCC51F}"/>
              </a:ext>
            </a:extLst>
          </p:cNvPr>
          <p:cNvSpPr/>
          <p:nvPr/>
        </p:nvSpPr>
        <p:spPr>
          <a:xfrm rot="10800000">
            <a:off x="6275888" y="2904828"/>
            <a:ext cx="77125" cy="73114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左大かっこ 53">
            <a:extLst>
              <a:ext uri="{FF2B5EF4-FFF2-40B4-BE49-F238E27FC236}">
                <a16:creationId xmlns:a16="http://schemas.microsoft.com/office/drawing/2014/main" id="{86B9348D-8BD4-DB12-ACD0-55AEF917A821}"/>
              </a:ext>
            </a:extLst>
          </p:cNvPr>
          <p:cNvSpPr/>
          <p:nvPr/>
        </p:nvSpPr>
        <p:spPr>
          <a:xfrm rot="10800000">
            <a:off x="7343046" y="2904828"/>
            <a:ext cx="77125" cy="73114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8ECD16FC-795D-9271-00DE-C6F27B900A65}"/>
              </a:ext>
            </a:extLst>
          </p:cNvPr>
          <p:cNvPicPr>
            <a:picLocks noChangeAspect="1"/>
          </p:cNvPicPr>
          <p:nvPr/>
        </p:nvPicPr>
        <p:blipFill>
          <a:blip r:embed="rId3"/>
          <a:stretch>
            <a:fillRect/>
          </a:stretch>
        </p:blipFill>
        <p:spPr>
          <a:xfrm>
            <a:off x="0" y="6617247"/>
            <a:ext cx="3468925" cy="67063"/>
          </a:xfrm>
          <a:prstGeom prst="rect">
            <a:avLst/>
          </a:prstGeom>
        </p:spPr>
      </p:pic>
      <p:grpSp>
        <p:nvGrpSpPr>
          <p:cNvPr id="15" name="グループ化 14">
            <a:extLst>
              <a:ext uri="{FF2B5EF4-FFF2-40B4-BE49-F238E27FC236}">
                <a16:creationId xmlns:a16="http://schemas.microsoft.com/office/drawing/2014/main" id="{63B8E29B-B4FE-16FD-DB2F-E3A7E570891D}"/>
              </a:ext>
            </a:extLst>
          </p:cNvPr>
          <p:cNvGrpSpPr/>
          <p:nvPr/>
        </p:nvGrpSpPr>
        <p:grpSpPr>
          <a:xfrm>
            <a:off x="39555" y="3966633"/>
            <a:ext cx="5018068" cy="2773675"/>
            <a:chOff x="39556" y="3954786"/>
            <a:chExt cx="5018068" cy="2773674"/>
          </a:xfrm>
        </p:grpSpPr>
        <p:sp>
          <p:nvSpPr>
            <p:cNvPr id="18" name="正方形/長方形 17">
              <a:extLst>
                <a:ext uri="{FF2B5EF4-FFF2-40B4-BE49-F238E27FC236}">
                  <a16:creationId xmlns:a16="http://schemas.microsoft.com/office/drawing/2014/main" id="{1E19A075-EB61-7434-B0FE-3C9AA0055693}"/>
                </a:ext>
              </a:extLst>
            </p:cNvPr>
            <p:cNvSpPr/>
            <p:nvPr/>
          </p:nvSpPr>
          <p:spPr>
            <a:xfrm>
              <a:off x="39556" y="3954786"/>
              <a:ext cx="5018068" cy="2773674"/>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9" name="矢印: 右 18">
              <a:extLst>
                <a:ext uri="{FF2B5EF4-FFF2-40B4-BE49-F238E27FC236}">
                  <a16:creationId xmlns:a16="http://schemas.microsoft.com/office/drawing/2014/main" id="{468251CE-270E-0B23-F5F0-67C45BDE8ECC}"/>
                </a:ext>
              </a:extLst>
            </p:cNvPr>
            <p:cNvSpPr/>
            <p:nvPr/>
          </p:nvSpPr>
          <p:spPr>
            <a:xfrm rot="20676552">
              <a:off x="2029629" y="4499452"/>
              <a:ext cx="272809" cy="21880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20" name="図 19">
              <a:extLst>
                <a:ext uri="{FF2B5EF4-FFF2-40B4-BE49-F238E27FC236}">
                  <a16:creationId xmlns:a16="http://schemas.microsoft.com/office/drawing/2014/main" id="{9606F619-7C0D-9B82-858C-A012D5516513}"/>
                </a:ext>
              </a:extLst>
            </p:cNvPr>
            <p:cNvPicPr>
              <a:picLocks noChangeAspect="1"/>
            </p:cNvPicPr>
            <p:nvPr/>
          </p:nvPicPr>
          <p:blipFill>
            <a:blip r:embed="rId4"/>
            <a:stretch>
              <a:fillRect/>
            </a:stretch>
          </p:blipFill>
          <p:spPr>
            <a:xfrm>
              <a:off x="62276" y="4251678"/>
              <a:ext cx="3224065" cy="2206649"/>
            </a:xfrm>
            <a:prstGeom prst="rect">
              <a:avLst/>
            </a:prstGeom>
          </p:spPr>
        </p:pic>
        <p:cxnSp>
          <p:nvCxnSpPr>
            <p:cNvPr id="21" name="直線コネクタ 20">
              <a:extLst>
                <a:ext uri="{FF2B5EF4-FFF2-40B4-BE49-F238E27FC236}">
                  <a16:creationId xmlns:a16="http://schemas.microsoft.com/office/drawing/2014/main" id="{4D5AEE7C-91C8-D39C-F7E7-DF5C0FF2F1D3}"/>
                </a:ext>
              </a:extLst>
            </p:cNvPr>
            <p:cNvCxnSpPr>
              <a:cxnSpLocks/>
            </p:cNvCxnSpPr>
            <p:nvPr/>
          </p:nvCxnSpPr>
          <p:spPr>
            <a:xfrm flipV="1">
              <a:off x="2176849" y="4425380"/>
              <a:ext cx="0" cy="108102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4D6299A-C103-DCC6-B095-7007B22EA4CA}"/>
                </a:ext>
              </a:extLst>
            </p:cNvPr>
            <p:cNvCxnSpPr>
              <a:cxnSpLocks/>
            </p:cNvCxnSpPr>
            <p:nvPr/>
          </p:nvCxnSpPr>
          <p:spPr>
            <a:xfrm flipV="1">
              <a:off x="942500" y="4425380"/>
              <a:ext cx="0" cy="108102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E2366A3E-5576-4A70-27D7-29602C82DA48}"/>
                </a:ext>
              </a:extLst>
            </p:cNvPr>
            <p:cNvCxnSpPr>
              <a:cxnSpLocks/>
            </p:cNvCxnSpPr>
            <p:nvPr/>
          </p:nvCxnSpPr>
          <p:spPr>
            <a:xfrm>
              <a:off x="942500" y="5464372"/>
              <a:ext cx="1234349"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293F780E-EA33-C52F-527D-F6B20F43B240}"/>
                </a:ext>
              </a:extLst>
            </p:cNvPr>
            <p:cNvSpPr txBox="1"/>
            <p:nvPr/>
          </p:nvSpPr>
          <p:spPr>
            <a:xfrm>
              <a:off x="868347" y="5154787"/>
              <a:ext cx="1440247" cy="280333"/>
            </a:xfrm>
            <a:prstGeom prst="rect">
              <a:avLst/>
            </a:prstGeom>
            <a:noFill/>
            <a:ln w="38100">
              <a:noFill/>
            </a:ln>
          </p:spPr>
          <p:txBody>
            <a:bodyPr wrap="square" rtlCol="0">
              <a:spAutoFit/>
            </a:bodyPr>
            <a:lstStyle/>
            <a:p>
              <a:pPr algn="ctr">
                <a:lnSpc>
                  <a:spcPct val="150000"/>
                </a:lnSpc>
              </a:pPr>
              <a:r>
                <a:rPr lang="ja-JP" altLang="en-US" sz="900" b="1" spc="300" dirty="0">
                  <a:solidFill>
                    <a:schemeClr val="accent6"/>
                  </a:solidFill>
                </a:rPr>
                <a:t>計画降雨継続時間</a:t>
              </a:r>
              <a:endParaRPr lang="en-US" altLang="ja-JP" sz="900" b="1" spc="300" dirty="0">
                <a:solidFill>
                  <a:schemeClr val="accent6"/>
                </a:solidFill>
              </a:endParaRPr>
            </a:p>
          </p:txBody>
        </p:sp>
        <p:sp>
          <p:nvSpPr>
            <p:cNvPr id="44" name="テキスト ボックス 43">
              <a:extLst>
                <a:ext uri="{FF2B5EF4-FFF2-40B4-BE49-F238E27FC236}">
                  <a16:creationId xmlns:a16="http://schemas.microsoft.com/office/drawing/2014/main" id="{AFE33763-0A3D-4A96-514A-D3A60043EBD8}"/>
                </a:ext>
              </a:extLst>
            </p:cNvPr>
            <p:cNvSpPr txBox="1"/>
            <p:nvPr/>
          </p:nvSpPr>
          <p:spPr>
            <a:xfrm>
              <a:off x="128147" y="4574274"/>
              <a:ext cx="1876865" cy="444096"/>
            </a:xfrm>
            <a:prstGeom prst="rect">
              <a:avLst/>
            </a:prstGeom>
            <a:noFill/>
            <a:ln w="38100">
              <a:noFill/>
            </a:ln>
          </p:spPr>
          <p:txBody>
            <a:bodyPr wrap="square" rtlCol="0">
              <a:spAutoFit/>
            </a:bodyPr>
            <a:lstStyle/>
            <a:p>
              <a:pPr algn="ctr">
                <a:lnSpc>
                  <a:spcPct val="150000"/>
                </a:lnSpc>
              </a:pPr>
              <a:r>
                <a:rPr lang="ja-JP" altLang="en-US" sz="800" b="1" spc="300" dirty="0">
                  <a:solidFill>
                    <a:schemeClr val="accent2"/>
                  </a:solidFill>
                </a:rPr>
                <a:t>確率規模に応じて</a:t>
              </a:r>
              <a:endParaRPr lang="en-US" altLang="ja-JP" sz="800" b="1" spc="300" dirty="0">
                <a:solidFill>
                  <a:schemeClr val="accent2"/>
                </a:solidFill>
              </a:endParaRPr>
            </a:p>
            <a:p>
              <a:pPr algn="ctr">
                <a:lnSpc>
                  <a:spcPct val="150000"/>
                </a:lnSpc>
              </a:pPr>
              <a:r>
                <a:rPr lang="ja-JP" altLang="en-US" sz="800" b="1" spc="300" dirty="0">
                  <a:solidFill>
                    <a:schemeClr val="accent2"/>
                  </a:solidFill>
                </a:rPr>
                <a:t>   引き延ばし</a:t>
              </a:r>
              <a:endParaRPr lang="en-US" altLang="ja-JP" sz="800" b="1" spc="300" dirty="0">
                <a:solidFill>
                  <a:schemeClr val="accent2"/>
                </a:solidFill>
              </a:endParaRPr>
            </a:p>
          </p:txBody>
        </p:sp>
        <p:sp>
          <p:nvSpPr>
            <p:cNvPr id="45" name="正方形/長方形 44">
              <a:extLst>
                <a:ext uri="{FF2B5EF4-FFF2-40B4-BE49-F238E27FC236}">
                  <a16:creationId xmlns:a16="http://schemas.microsoft.com/office/drawing/2014/main" id="{04507A5D-F4D0-ADC6-40B9-4FA0B47753FB}"/>
                </a:ext>
              </a:extLst>
            </p:cNvPr>
            <p:cNvSpPr/>
            <p:nvPr/>
          </p:nvSpPr>
          <p:spPr>
            <a:xfrm>
              <a:off x="3333318" y="4028044"/>
              <a:ext cx="1698513" cy="171706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46" name="図 45">
              <a:extLst>
                <a:ext uri="{FF2B5EF4-FFF2-40B4-BE49-F238E27FC236}">
                  <a16:creationId xmlns:a16="http://schemas.microsoft.com/office/drawing/2014/main" id="{1F960755-CE59-BBF4-2EB1-0C131D13E261}"/>
                </a:ext>
              </a:extLst>
            </p:cNvPr>
            <p:cNvPicPr>
              <a:picLocks noChangeAspect="1"/>
            </p:cNvPicPr>
            <p:nvPr/>
          </p:nvPicPr>
          <p:blipFill>
            <a:blip r:embed="rId5"/>
            <a:stretch>
              <a:fillRect/>
            </a:stretch>
          </p:blipFill>
          <p:spPr>
            <a:xfrm>
              <a:off x="3383962" y="4933610"/>
              <a:ext cx="720000" cy="720000"/>
            </a:xfrm>
            <a:prstGeom prst="rect">
              <a:avLst/>
            </a:prstGeom>
          </p:spPr>
        </p:pic>
        <p:pic>
          <p:nvPicPr>
            <p:cNvPr id="55" name="図 54">
              <a:extLst>
                <a:ext uri="{FF2B5EF4-FFF2-40B4-BE49-F238E27FC236}">
                  <a16:creationId xmlns:a16="http://schemas.microsoft.com/office/drawing/2014/main" id="{7D042671-7A46-BF9C-6247-C9B9750C4F9A}"/>
                </a:ext>
              </a:extLst>
            </p:cNvPr>
            <p:cNvPicPr>
              <a:picLocks noChangeAspect="1"/>
            </p:cNvPicPr>
            <p:nvPr/>
          </p:nvPicPr>
          <p:blipFill>
            <a:blip r:embed="rId6"/>
            <a:stretch>
              <a:fillRect/>
            </a:stretch>
          </p:blipFill>
          <p:spPr>
            <a:xfrm>
              <a:off x="4263187" y="4937534"/>
              <a:ext cx="720000" cy="720000"/>
            </a:xfrm>
            <a:prstGeom prst="rect">
              <a:avLst/>
            </a:prstGeom>
          </p:spPr>
        </p:pic>
        <p:sp>
          <p:nvSpPr>
            <p:cNvPr id="56" name="テキスト ボックス 55">
              <a:extLst>
                <a:ext uri="{FF2B5EF4-FFF2-40B4-BE49-F238E27FC236}">
                  <a16:creationId xmlns:a16="http://schemas.microsoft.com/office/drawing/2014/main" id="{0F07B06E-6730-4D74-D355-A5F389AAFD29}"/>
                </a:ext>
              </a:extLst>
            </p:cNvPr>
            <p:cNvSpPr txBox="1"/>
            <p:nvPr/>
          </p:nvSpPr>
          <p:spPr>
            <a:xfrm>
              <a:off x="3309061" y="4002001"/>
              <a:ext cx="1748563" cy="899157"/>
            </a:xfrm>
            <a:prstGeom prst="rect">
              <a:avLst/>
            </a:prstGeom>
            <a:noFill/>
            <a:ln w="38100">
              <a:noFill/>
            </a:ln>
          </p:spPr>
          <p:txBody>
            <a:bodyPr wrap="square" rtlCol="0">
              <a:spAutoFit/>
            </a:bodyPr>
            <a:lstStyle/>
            <a:p>
              <a:pPr algn="ctr">
                <a:lnSpc>
                  <a:spcPct val="150000"/>
                </a:lnSpc>
              </a:pPr>
              <a:r>
                <a:rPr lang="ja-JP" altLang="en-US" sz="1400" b="1" u="sng" spc="300" dirty="0">
                  <a:solidFill>
                    <a:srgbClr val="FF0000"/>
                  </a:solidFill>
                </a:rPr>
                <a:t>流域平均雨量</a:t>
              </a:r>
              <a:endParaRPr lang="en-US" altLang="ja-JP" sz="1400" b="1" u="sng" spc="300" dirty="0">
                <a:solidFill>
                  <a:srgbClr val="FF0000"/>
                </a:solidFill>
              </a:endParaRPr>
            </a:p>
            <a:p>
              <a:pPr algn="ctr">
                <a:lnSpc>
                  <a:spcPct val="150000"/>
                </a:lnSpc>
              </a:pPr>
              <a:r>
                <a:rPr lang="ja-JP" altLang="en-US" sz="1100" b="1" spc="300" dirty="0">
                  <a:solidFill>
                    <a:srgbClr val="FF0000"/>
                  </a:solidFill>
                </a:rPr>
                <a:t>を扱った</a:t>
              </a:r>
              <a:endParaRPr lang="en-US" altLang="ja-JP" sz="1100" b="1" spc="300" dirty="0">
                <a:solidFill>
                  <a:srgbClr val="FF0000"/>
                </a:solidFill>
              </a:endParaRPr>
            </a:p>
            <a:p>
              <a:pPr algn="ctr">
                <a:lnSpc>
                  <a:spcPct val="150000"/>
                </a:lnSpc>
              </a:pPr>
              <a:r>
                <a:rPr lang="ja-JP" altLang="en-US" sz="1100" b="1" spc="300" dirty="0">
                  <a:solidFill>
                    <a:srgbClr val="FF0000"/>
                  </a:solidFill>
                </a:rPr>
                <a:t>雨量サンプリング</a:t>
              </a:r>
              <a:endParaRPr lang="en-US" altLang="ja-JP" sz="1100" b="1" spc="300" dirty="0">
                <a:solidFill>
                  <a:srgbClr val="FF0000"/>
                </a:solidFill>
              </a:endParaRPr>
            </a:p>
          </p:txBody>
        </p:sp>
        <p:sp>
          <p:nvSpPr>
            <p:cNvPr id="57" name="矢印: 右 56">
              <a:extLst>
                <a:ext uri="{FF2B5EF4-FFF2-40B4-BE49-F238E27FC236}">
                  <a16:creationId xmlns:a16="http://schemas.microsoft.com/office/drawing/2014/main" id="{C5B016B9-B7F9-087F-6B03-16E189E6A8B0}"/>
                </a:ext>
              </a:extLst>
            </p:cNvPr>
            <p:cNvSpPr/>
            <p:nvPr/>
          </p:nvSpPr>
          <p:spPr>
            <a:xfrm>
              <a:off x="4072587" y="5182412"/>
              <a:ext cx="251324" cy="1942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grpSp>
      <p:sp>
        <p:nvSpPr>
          <p:cNvPr id="73" name="矢印: 下 72">
            <a:extLst>
              <a:ext uri="{FF2B5EF4-FFF2-40B4-BE49-F238E27FC236}">
                <a16:creationId xmlns:a16="http://schemas.microsoft.com/office/drawing/2014/main" id="{31BA1FF0-C46F-2EF2-2F90-263573BC1D9E}"/>
              </a:ext>
            </a:extLst>
          </p:cNvPr>
          <p:cNvSpPr/>
          <p:nvPr/>
        </p:nvSpPr>
        <p:spPr>
          <a:xfrm>
            <a:off x="3940697" y="5808312"/>
            <a:ext cx="383211" cy="2119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74" name="テキスト ボックス 73">
            <a:extLst>
              <a:ext uri="{FF2B5EF4-FFF2-40B4-BE49-F238E27FC236}">
                <a16:creationId xmlns:a16="http://schemas.microsoft.com/office/drawing/2014/main" id="{B850EA61-7E89-783A-C329-6F4CF822E4AA}"/>
              </a:ext>
            </a:extLst>
          </p:cNvPr>
          <p:cNvSpPr txBox="1"/>
          <p:nvPr/>
        </p:nvSpPr>
        <p:spPr>
          <a:xfrm>
            <a:off x="3394936" y="6038655"/>
            <a:ext cx="1606621" cy="523220"/>
          </a:xfrm>
          <a:prstGeom prst="rect">
            <a:avLst/>
          </a:prstGeom>
          <a:noFill/>
        </p:spPr>
        <p:txBody>
          <a:bodyPr wrap="square" rtlCol="0">
            <a:spAutoFit/>
          </a:bodyPr>
          <a:lstStyle/>
          <a:p>
            <a:r>
              <a:rPr lang="ja-JP" altLang="en-US" sz="1400" b="1" dirty="0">
                <a:solidFill>
                  <a:srgbClr val="FF0000"/>
                </a:solidFill>
              </a:rPr>
              <a:t>時空間分布に起因する不確実性</a:t>
            </a:r>
          </a:p>
        </p:txBody>
      </p:sp>
      <p:sp>
        <p:nvSpPr>
          <p:cNvPr id="63" name="テキスト ボックス 62">
            <a:extLst>
              <a:ext uri="{FF2B5EF4-FFF2-40B4-BE49-F238E27FC236}">
                <a16:creationId xmlns:a16="http://schemas.microsoft.com/office/drawing/2014/main" id="{C05F898C-B508-93AC-E366-F60D012D1797}"/>
              </a:ext>
            </a:extLst>
          </p:cNvPr>
          <p:cNvSpPr txBox="1"/>
          <p:nvPr/>
        </p:nvSpPr>
        <p:spPr>
          <a:xfrm>
            <a:off x="5092362" y="4287143"/>
            <a:ext cx="3989363" cy="246221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ja-JP" sz="1400" dirty="0">
                <a:effectLst/>
                <a:latin typeface="+mn-ea"/>
                <a:cs typeface="Times New Roman" panose="02020603050405020304" pitchFamily="18" charset="0"/>
              </a:rPr>
              <a:t>できるだけ多くのパターンの降雨を計画に取り入れることで，どのような洪水流量が算出されるのかというプロセスを経て，基本高水流量を決定している．</a:t>
            </a:r>
            <a:br>
              <a:rPr lang="en-US" altLang="ja-JP" sz="1400" dirty="0">
                <a:effectLst/>
                <a:latin typeface="+mn-ea"/>
                <a:cs typeface="Times New Roman" panose="02020603050405020304" pitchFamily="18" charset="0"/>
              </a:rPr>
            </a:br>
            <a:r>
              <a:rPr lang="ja-JP" altLang="en-US" sz="1400" dirty="0">
                <a:effectLst/>
                <a:latin typeface="+mn-ea"/>
                <a:cs typeface="Times New Roman" panose="02020603050405020304" pitchFamily="18" charset="0"/>
              </a:rPr>
              <a:t>そのため，</a:t>
            </a:r>
            <a:r>
              <a:rPr kumimoji="0" lang="ja-JP" altLang="en-US" sz="1400" b="0" i="0" u="none" strike="noStrike" cap="none" normalizeH="0" baseline="0" dirty="0">
                <a:ln>
                  <a:noFill/>
                </a:ln>
                <a:solidFill>
                  <a:schemeClr val="tx1"/>
                </a:solidFill>
                <a:effectLst/>
                <a:latin typeface="+mn-ea"/>
                <a:cs typeface="Times New Roman" panose="02020603050405020304" pitchFamily="18" charset="0"/>
              </a:rPr>
              <a:t>計画</a:t>
            </a:r>
            <a:r>
              <a:rPr kumimoji="0" lang="ja-JP" altLang="ja-JP" sz="1400" b="0" i="0" u="none" strike="noStrike" cap="none" normalizeH="0" baseline="0" dirty="0">
                <a:ln>
                  <a:noFill/>
                </a:ln>
                <a:solidFill>
                  <a:schemeClr val="tx1"/>
                </a:solidFill>
                <a:effectLst/>
                <a:latin typeface="+mn-ea"/>
                <a:cs typeface="Times New Roman" panose="02020603050405020304" pitchFamily="18" charset="0"/>
              </a:rPr>
              <a:t>降雨継続時間は流域内の洪水到達時間より長く設定されている</a:t>
            </a:r>
            <a:r>
              <a:rPr kumimoji="0" lang="ja-JP" altLang="en-US" sz="1400" b="0" i="0" u="none" strike="noStrike" cap="none" normalizeH="0" baseline="0" dirty="0">
                <a:ln>
                  <a:noFill/>
                </a:ln>
                <a:solidFill>
                  <a:schemeClr val="tx1"/>
                </a:solidFill>
                <a:effectLst/>
                <a:latin typeface="+mn-ea"/>
                <a:cs typeface="Times New Roman" panose="02020603050405020304" pitchFamily="18" charset="0"/>
              </a:rPr>
              <a:t>．また，降雨のとらえ方には，地形に沿って流れ出る降雨の空間分布を流域内でならした流域平均雨量を用いている．これらが原因となり，設定される降雨は個別の洪水流量に対して，整合性をとることができない．</a:t>
            </a:r>
            <a:endParaRPr kumimoji="0" lang="ja-JP" altLang="en-US" sz="3200" b="0" i="0" u="none" strike="noStrike" cap="none" normalizeH="0" baseline="0" dirty="0">
              <a:ln>
                <a:noFill/>
              </a:ln>
              <a:solidFill>
                <a:schemeClr val="tx1"/>
              </a:solidFill>
              <a:effectLst/>
              <a:latin typeface="+mn-ea"/>
            </a:endParaRPr>
          </a:p>
        </p:txBody>
      </p:sp>
      <p:sp>
        <p:nvSpPr>
          <p:cNvPr id="82" name="テキスト ボックス 81">
            <a:extLst>
              <a:ext uri="{FF2B5EF4-FFF2-40B4-BE49-F238E27FC236}">
                <a16:creationId xmlns:a16="http://schemas.microsoft.com/office/drawing/2014/main" id="{681B82B5-F348-BBBF-CA07-1B66DDFF4A98}"/>
              </a:ext>
            </a:extLst>
          </p:cNvPr>
          <p:cNvSpPr txBox="1"/>
          <p:nvPr/>
        </p:nvSpPr>
        <p:spPr>
          <a:xfrm>
            <a:off x="5104280" y="3939055"/>
            <a:ext cx="2964180" cy="369332"/>
          </a:xfrm>
          <a:prstGeom prst="rect">
            <a:avLst/>
          </a:prstGeom>
          <a:noFill/>
        </p:spPr>
        <p:txBody>
          <a:bodyPr wrap="square" rtlCol="0">
            <a:spAutoFit/>
          </a:bodyPr>
          <a:lstStyle/>
          <a:p>
            <a:r>
              <a:rPr kumimoji="1" lang="ja-JP" altLang="en-US" u="sng" dirty="0"/>
              <a:t>従来の治水における考え方</a:t>
            </a:r>
          </a:p>
        </p:txBody>
      </p:sp>
    </p:spTree>
    <p:extLst>
      <p:ext uri="{BB962C8B-B14F-4D97-AF65-F5344CB8AC3E}">
        <p14:creationId xmlns:p14="http://schemas.microsoft.com/office/powerpoint/2010/main" val="288045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0E2CE67-C98A-6645-A207-DC67C961C7E6}"/>
              </a:ext>
            </a:extLst>
          </p:cNvPr>
          <p:cNvSpPr txBox="1"/>
          <p:nvPr/>
        </p:nvSpPr>
        <p:spPr>
          <a:xfrm>
            <a:off x="152400" y="193528"/>
            <a:ext cx="8991599" cy="646331"/>
          </a:xfrm>
          <a:prstGeom prst="rect">
            <a:avLst/>
          </a:prstGeom>
          <a:noFill/>
        </p:spPr>
        <p:txBody>
          <a:bodyPr wrap="square" rtlCol="0">
            <a:spAutoFit/>
          </a:bodyPr>
          <a:lstStyle/>
          <a:p>
            <a:r>
              <a:rPr kumimoji="1" lang="en-US" altLang="ja-JP" sz="3600"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a:t>
            </a:r>
            <a:r>
              <a:rPr lang="ja-JP" altLang="en-US" sz="3600" dirty="0">
                <a:solidFill>
                  <a:srgbClr val="0070C0"/>
                </a:solidFill>
                <a:latin typeface="ＭＳ Ｐゴシック" panose="020B0600070205080204" pitchFamily="50" charset="-128"/>
                <a:ea typeface="ＭＳ Ｐゴシック" panose="020B0600070205080204" pitchFamily="50" charset="-128"/>
              </a:rPr>
              <a:t>背景・目的</a:t>
            </a:r>
            <a:endParaRPr kumimoji="1" lang="ja-JP" altLang="en-US" sz="3600" dirty="0">
              <a:solidFill>
                <a:srgbClr val="0070C0"/>
              </a:solidFill>
              <a:latin typeface="ＭＳ Ｐゴシック" panose="020B0600070205080204" pitchFamily="50" charset="-128"/>
              <a:ea typeface="ＭＳ Ｐゴシック" panose="020B0600070205080204" pitchFamily="50" charset="-128"/>
            </a:endParaRPr>
          </a:p>
        </p:txBody>
      </p:sp>
      <p:pic>
        <p:nvPicPr>
          <p:cNvPr id="9" name="図 8">
            <a:extLst>
              <a:ext uri="{FF2B5EF4-FFF2-40B4-BE49-F238E27FC236}">
                <a16:creationId xmlns:a16="http://schemas.microsoft.com/office/drawing/2014/main" id="{9F055229-2C9A-F7C4-BE8D-1CF3E5084D8F}"/>
              </a:ext>
            </a:extLst>
          </p:cNvPr>
          <p:cNvPicPr>
            <a:picLocks noChangeAspect="1"/>
          </p:cNvPicPr>
          <p:nvPr/>
        </p:nvPicPr>
        <p:blipFill>
          <a:blip r:embed="rId2"/>
          <a:stretch>
            <a:fillRect/>
          </a:stretch>
        </p:blipFill>
        <p:spPr>
          <a:xfrm>
            <a:off x="4905332" y="975360"/>
            <a:ext cx="4086268" cy="2880000"/>
          </a:xfrm>
          <a:prstGeom prst="rect">
            <a:avLst/>
          </a:prstGeom>
        </p:spPr>
      </p:pic>
      <p:pic>
        <p:nvPicPr>
          <p:cNvPr id="4" name="図 3" descr="グラフ, 散布図&#10;&#10;自動的に生成された説明">
            <a:extLst>
              <a:ext uri="{FF2B5EF4-FFF2-40B4-BE49-F238E27FC236}">
                <a16:creationId xmlns:a16="http://schemas.microsoft.com/office/drawing/2014/main" id="{921D61E7-3B40-3E39-B4C9-BBCC21FC6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75360"/>
            <a:ext cx="4237210" cy="2880000"/>
          </a:xfrm>
          <a:prstGeom prst="rect">
            <a:avLst/>
          </a:prstGeom>
        </p:spPr>
      </p:pic>
      <p:cxnSp>
        <p:nvCxnSpPr>
          <p:cNvPr id="10" name="直線コネクタ 9">
            <a:extLst>
              <a:ext uri="{FF2B5EF4-FFF2-40B4-BE49-F238E27FC236}">
                <a16:creationId xmlns:a16="http://schemas.microsoft.com/office/drawing/2014/main" id="{1628FA92-6383-43E6-2641-FEC6B042E310}"/>
              </a:ext>
            </a:extLst>
          </p:cNvPr>
          <p:cNvCxnSpPr>
            <a:cxnSpLocks/>
          </p:cNvCxnSpPr>
          <p:nvPr/>
        </p:nvCxnSpPr>
        <p:spPr>
          <a:xfrm>
            <a:off x="2726099" y="1683246"/>
            <a:ext cx="0" cy="17863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2292D51B-A339-EB02-5606-DF5C900EE7C6}"/>
              </a:ext>
            </a:extLst>
          </p:cNvPr>
          <p:cNvCxnSpPr>
            <a:cxnSpLocks/>
          </p:cNvCxnSpPr>
          <p:nvPr/>
        </p:nvCxnSpPr>
        <p:spPr>
          <a:xfrm>
            <a:off x="4154849" y="1683246"/>
            <a:ext cx="0" cy="17863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8FD95005-1989-8CC5-6BE8-5BBEECE16DA8}"/>
              </a:ext>
            </a:extLst>
          </p:cNvPr>
          <p:cNvCxnSpPr>
            <a:cxnSpLocks/>
          </p:cNvCxnSpPr>
          <p:nvPr/>
        </p:nvCxnSpPr>
        <p:spPr>
          <a:xfrm>
            <a:off x="2726099" y="1811253"/>
            <a:ext cx="142875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3EC4C7A-F841-9100-37B3-75D6A1FF1353}"/>
              </a:ext>
            </a:extLst>
          </p:cNvPr>
          <p:cNvCxnSpPr>
            <a:cxnSpLocks/>
          </p:cNvCxnSpPr>
          <p:nvPr/>
        </p:nvCxnSpPr>
        <p:spPr>
          <a:xfrm>
            <a:off x="2226569" y="2144934"/>
            <a:ext cx="0" cy="13247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72BB2F5-BE86-8D40-A07C-9582AD713EEE}"/>
              </a:ext>
            </a:extLst>
          </p:cNvPr>
          <p:cNvCxnSpPr>
            <a:cxnSpLocks/>
          </p:cNvCxnSpPr>
          <p:nvPr/>
        </p:nvCxnSpPr>
        <p:spPr>
          <a:xfrm>
            <a:off x="3714374" y="2144934"/>
            <a:ext cx="0" cy="13247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B7CF934-6352-345B-32CE-7D1BE08F64AC}"/>
              </a:ext>
            </a:extLst>
          </p:cNvPr>
          <p:cNvCxnSpPr>
            <a:cxnSpLocks/>
          </p:cNvCxnSpPr>
          <p:nvPr/>
        </p:nvCxnSpPr>
        <p:spPr>
          <a:xfrm>
            <a:off x="2226569" y="2328359"/>
            <a:ext cx="1487805"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矢印: 右 21">
            <a:extLst>
              <a:ext uri="{FF2B5EF4-FFF2-40B4-BE49-F238E27FC236}">
                <a16:creationId xmlns:a16="http://schemas.microsoft.com/office/drawing/2014/main" id="{22E4DAC3-9D0B-C252-B182-32321E849894}"/>
              </a:ext>
            </a:extLst>
          </p:cNvPr>
          <p:cNvSpPr/>
          <p:nvPr/>
        </p:nvSpPr>
        <p:spPr>
          <a:xfrm>
            <a:off x="4389610" y="2081275"/>
            <a:ext cx="618749" cy="552318"/>
          </a:xfrm>
          <a:prstGeom prst="righ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58641986-925E-73C3-2715-024A538751F8}"/>
              </a:ext>
            </a:extLst>
          </p:cNvPr>
          <p:cNvGrpSpPr/>
          <p:nvPr/>
        </p:nvGrpSpPr>
        <p:grpSpPr>
          <a:xfrm>
            <a:off x="152400" y="3929225"/>
            <a:ext cx="4237212" cy="646331"/>
            <a:chOff x="1040128" y="3110251"/>
            <a:chExt cx="2738801" cy="1201267"/>
          </a:xfrm>
        </p:grpSpPr>
        <p:sp>
          <p:nvSpPr>
            <p:cNvPr id="21" name="正方形/長方形 20">
              <a:extLst>
                <a:ext uri="{FF2B5EF4-FFF2-40B4-BE49-F238E27FC236}">
                  <a16:creationId xmlns:a16="http://schemas.microsoft.com/office/drawing/2014/main" id="{8E4F1D14-DAB2-79B3-4009-83A5EE476D62}"/>
                </a:ext>
              </a:extLst>
            </p:cNvPr>
            <p:cNvSpPr/>
            <p:nvPr/>
          </p:nvSpPr>
          <p:spPr>
            <a:xfrm>
              <a:off x="1040129" y="3110251"/>
              <a:ext cx="2738800" cy="1201267"/>
            </a:xfrm>
            <a:prstGeom prst="rect">
              <a:avLst/>
            </a:prstGeom>
            <a:solidFill>
              <a:srgbClr val="FF7C8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F0C35B6-FC4E-5095-07D0-008D0B42089E}"/>
                </a:ext>
              </a:extLst>
            </p:cNvPr>
            <p:cNvSpPr txBox="1"/>
            <p:nvPr/>
          </p:nvSpPr>
          <p:spPr>
            <a:xfrm>
              <a:off x="1040128" y="3234102"/>
              <a:ext cx="2738801" cy="868893"/>
            </a:xfrm>
            <a:prstGeom prst="rect">
              <a:avLst/>
            </a:prstGeom>
            <a:noFill/>
          </p:spPr>
          <p:txBody>
            <a:bodyPr wrap="square">
              <a:spAutoFit/>
            </a:bodyPr>
            <a:lstStyle/>
            <a:p>
              <a:pPr algn="ctr">
                <a:lnSpc>
                  <a:spcPct val="150000"/>
                </a:lnSpc>
              </a:pPr>
              <a:r>
                <a:rPr lang="ja-JP" altLang="en-US" b="1" spc="300" dirty="0">
                  <a:solidFill>
                    <a:srgbClr val="FF0000"/>
                  </a:solidFill>
                </a:rPr>
                <a:t>同じ雨量に対して流量がばらつく</a:t>
              </a:r>
              <a:endParaRPr lang="en-US" altLang="ja-JP" sz="1800" b="1" spc="300" dirty="0">
                <a:solidFill>
                  <a:srgbClr val="FF0000"/>
                </a:solidFill>
              </a:endParaRPr>
            </a:p>
          </p:txBody>
        </p:sp>
      </p:grpSp>
      <p:sp>
        <p:nvSpPr>
          <p:cNvPr id="40" name="正方形/長方形 39">
            <a:extLst>
              <a:ext uri="{FF2B5EF4-FFF2-40B4-BE49-F238E27FC236}">
                <a16:creationId xmlns:a16="http://schemas.microsoft.com/office/drawing/2014/main" id="{397C10C7-50B8-D228-5625-30E71756474D}"/>
              </a:ext>
            </a:extLst>
          </p:cNvPr>
          <p:cNvSpPr/>
          <p:nvPr/>
        </p:nvSpPr>
        <p:spPr>
          <a:xfrm>
            <a:off x="4905332" y="3909347"/>
            <a:ext cx="4086268" cy="718201"/>
          </a:xfrm>
          <a:prstGeom prst="rect">
            <a:avLst/>
          </a:prstGeom>
          <a:solidFill>
            <a:srgbClr val="70AD4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F25EC86E-F7DE-6010-3AC2-D30EF702C37F}"/>
              </a:ext>
            </a:extLst>
          </p:cNvPr>
          <p:cNvSpPr txBox="1"/>
          <p:nvPr/>
        </p:nvSpPr>
        <p:spPr>
          <a:xfrm>
            <a:off x="4905332" y="3973861"/>
            <a:ext cx="4086268" cy="646331"/>
          </a:xfrm>
          <a:prstGeom prst="rect">
            <a:avLst/>
          </a:prstGeom>
          <a:noFill/>
        </p:spPr>
        <p:txBody>
          <a:bodyPr wrap="square">
            <a:spAutoFit/>
          </a:bodyPr>
          <a:lstStyle/>
          <a:p>
            <a:pPr algn="ctr"/>
            <a:r>
              <a:rPr kumimoji="1" lang="ja-JP" altLang="en-US" b="1" dirty="0">
                <a:solidFill>
                  <a:schemeClr val="accent6"/>
                </a:solidFill>
              </a:rPr>
              <a:t>降雨のサンプリング手法を変えることで</a:t>
            </a:r>
            <a:r>
              <a:rPr kumimoji="1" lang="en-US" altLang="ja-JP" b="1" spc="300" dirty="0">
                <a:solidFill>
                  <a:schemeClr val="accent6"/>
                </a:solidFill>
              </a:rPr>
              <a:t>1</a:t>
            </a:r>
            <a:r>
              <a:rPr kumimoji="1" lang="ja-JP" altLang="en-US" b="1" spc="300" dirty="0">
                <a:solidFill>
                  <a:schemeClr val="accent6"/>
                </a:solidFill>
              </a:rPr>
              <a:t>対</a:t>
            </a:r>
            <a:r>
              <a:rPr kumimoji="1" lang="en-US" altLang="ja-JP" b="1" spc="300" dirty="0">
                <a:solidFill>
                  <a:schemeClr val="accent6"/>
                </a:solidFill>
              </a:rPr>
              <a:t>1</a:t>
            </a:r>
            <a:r>
              <a:rPr kumimoji="1" lang="ja-JP" altLang="en-US" b="1" spc="300" dirty="0">
                <a:solidFill>
                  <a:schemeClr val="accent6"/>
                </a:solidFill>
              </a:rPr>
              <a:t>の関係に近づけたい</a:t>
            </a:r>
            <a:endParaRPr kumimoji="1" lang="ja-JP" altLang="en-US" b="1" dirty="0">
              <a:solidFill>
                <a:schemeClr val="accent6"/>
              </a:solidFill>
            </a:endParaRPr>
          </a:p>
        </p:txBody>
      </p:sp>
      <p:cxnSp>
        <p:nvCxnSpPr>
          <p:cNvPr id="5" name="直線矢印コネクタ 4">
            <a:extLst>
              <a:ext uri="{FF2B5EF4-FFF2-40B4-BE49-F238E27FC236}">
                <a16:creationId xmlns:a16="http://schemas.microsoft.com/office/drawing/2014/main" id="{3309F146-2005-83EA-F20D-EB6A672FD162}"/>
              </a:ext>
            </a:extLst>
          </p:cNvPr>
          <p:cNvCxnSpPr>
            <a:cxnSpLocks/>
          </p:cNvCxnSpPr>
          <p:nvPr/>
        </p:nvCxnSpPr>
        <p:spPr>
          <a:xfrm>
            <a:off x="601980" y="1811253"/>
            <a:ext cx="21241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2855E3EC-BF6D-CD3B-7308-3043EAC9045C}"/>
              </a:ext>
            </a:extLst>
          </p:cNvPr>
          <p:cNvSpPr txBox="1"/>
          <p:nvPr/>
        </p:nvSpPr>
        <p:spPr>
          <a:xfrm>
            <a:off x="714447" y="1350112"/>
            <a:ext cx="1241191" cy="369332"/>
          </a:xfrm>
          <a:prstGeom prst="rect">
            <a:avLst/>
          </a:prstGeom>
          <a:noFill/>
          <a:ln>
            <a:noFill/>
          </a:ln>
        </p:spPr>
        <p:txBody>
          <a:bodyPr wrap="square" rtlCol="0">
            <a:spAutoFit/>
          </a:bodyPr>
          <a:lstStyle/>
          <a:p>
            <a:r>
              <a:rPr kumimoji="1" lang="en-US" altLang="ja-JP" b="1" dirty="0">
                <a:solidFill>
                  <a:schemeClr val="accent1"/>
                </a:solidFill>
              </a:rPr>
              <a:t>1/200</a:t>
            </a:r>
            <a:r>
              <a:rPr kumimoji="1" lang="ja-JP" altLang="en-US" b="1" dirty="0">
                <a:solidFill>
                  <a:schemeClr val="accent1"/>
                </a:solidFill>
              </a:rPr>
              <a:t>雨量</a:t>
            </a:r>
          </a:p>
        </p:txBody>
      </p:sp>
      <p:sp>
        <p:nvSpPr>
          <p:cNvPr id="16" name="テキスト ボックス 15">
            <a:extLst>
              <a:ext uri="{FF2B5EF4-FFF2-40B4-BE49-F238E27FC236}">
                <a16:creationId xmlns:a16="http://schemas.microsoft.com/office/drawing/2014/main" id="{06C7FDC0-90FD-84A1-14A2-55115C9B703E}"/>
              </a:ext>
            </a:extLst>
          </p:cNvPr>
          <p:cNvSpPr txBox="1"/>
          <p:nvPr/>
        </p:nvSpPr>
        <p:spPr>
          <a:xfrm>
            <a:off x="2726099" y="1177885"/>
            <a:ext cx="1663511" cy="523220"/>
          </a:xfrm>
          <a:prstGeom prst="rect">
            <a:avLst/>
          </a:prstGeom>
          <a:noFill/>
          <a:ln>
            <a:noFill/>
          </a:ln>
        </p:spPr>
        <p:txBody>
          <a:bodyPr wrap="square" rtlCol="0">
            <a:spAutoFit/>
          </a:bodyPr>
          <a:lstStyle/>
          <a:p>
            <a:r>
              <a:rPr kumimoji="1" lang="ja-JP" altLang="en-US" sz="1400" b="1" dirty="0">
                <a:solidFill>
                  <a:srgbClr val="FF0000"/>
                </a:solidFill>
              </a:rPr>
              <a:t>対応する</a:t>
            </a:r>
            <a:r>
              <a:rPr kumimoji="1" lang="en-US" altLang="ja-JP" sz="1400" b="1" dirty="0">
                <a:solidFill>
                  <a:srgbClr val="FF0000"/>
                </a:solidFill>
              </a:rPr>
              <a:t>1/200</a:t>
            </a:r>
          </a:p>
          <a:p>
            <a:r>
              <a:rPr kumimoji="1" lang="ja-JP" altLang="en-US" sz="1400" b="1" dirty="0">
                <a:solidFill>
                  <a:srgbClr val="FF0000"/>
                </a:solidFill>
              </a:rPr>
              <a:t>洪水流量はどれ？</a:t>
            </a:r>
          </a:p>
        </p:txBody>
      </p:sp>
      <p:sp>
        <p:nvSpPr>
          <p:cNvPr id="17" name="矢印: 右 16">
            <a:extLst>
              <a:ext uri="{FF2B5EF4-FFF2-40B4-BE49-F238E27FC236}">
                <a16:creationId xmlns:a16="http://schemas.microsoft.com/office/drawing/2014/main" id="{13628505-9FEA-CACF-0A68-8983D669F858}"/>
              </a:ext>
            </a:extLst>
          </p:cNvPr>
          <p:cNvSpPr/>
          <p:nvPr/>
        </p:nvSpPr>
        <p:spPr>
          <a:xfrm>
            <a:off x="1955639" y="1473480"/>
            <a:ext cx="670560" cy="122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99EF353-87DF-71B0-6156-416B6EA7424E}"/>
              </a:ext>
            </a:extLst>
          </p:cNvPr>
          <p:cNvSpPr txBox="1"/>
          <p:nvPr/>
        </p:nvSpPr>
        <p:spPr>
          <a:xfrm>
            <a:off x="-1" y="5117549"/>
            <a:ext cx="9143999" cy="1754326"/>
          </a:xfrm>
          <a:prstGeom prst="rect">
            <a:avLst/>
          </a:prstGeom>
          <a:noFill/>
        </p:spPr>
        <p:txBody>
          <a:bodyPr wrap="square">
            <a:spAutoFit/>
          </a:bodyPr>
          <a:lstStyle/>
          <a:p>
            <a:r>
              <a:rPr lang="ja-JP" altLang="en-US" sz="1200" dirty="0">
                <a:effectLst/>
                <a:latin typeface="+mn-ea"/>
                <a:cs typeface="Times New Roman" panose="02020603050405020304" pitchFamily="18" charset="0"/>
              </a:rPr>
              <a:t>　</a:t>
            </a:r>
            <a:r>
              <a:rPr lang="ja-JP" altLang="ja-JP" sz="1200" dirty="0">
                <a:effectLst/>
                <a:latin typeface="+mn-ea"/>
                <a:cs typeface="Times New Roman" panose="02020603050405020304" pitchFamily="18" charset="0"/>
              </a:rPr>
              <a:t>従来の基本高水流量の決定プロセスでは，洪水に影響を与える可能性のある降雨を内包するように，計画降雨継続時間の流域平均雨量を用いているために，流出解析を介して得られる洪水ピーク流量は同じ総量の降雨でもばらつく</a:t>
            </a:r>
            <a:r>
              <a:rPr lang="ja-JP" altLang="en-US" sz="1200" dirty="0">
                <a:effectLst/>
                <a:latin typeface="+mn-ea"/>
                <a:cs typeface="Times New Roman" panose="02020603050405020304" pitchFamily="18" charset="0"/>
              </a:rPr>
              <a:t>．</a:t>
            </a:r>
            <a:endParaRPr lang="en-US" altLang="ja-JP" sz="1200" dirty="0">
              <a:effectLst/>
              <a:latin typeface="+mn-ea"/>
              <a:cs typeface="Times New Roman" panose="02020603050405020304" pitchFamily="18" charset="0"/>
            </a:endParaRPr>
          </a:p>
          <a:p>
            <a:r>
              <a:rPr lang="ja-JP" altLang="en-US" sz="1200" dirty="0">
                <a:effectLst/>
                <a:latin typeface="+mn-ea"/>
              </a:rPr>
              <a:t>　</a:t>
            </a:r>
            <a:r>
              <a:rPr lang="en-US" altLang="ja-JP" sz="1200" dirty="0">
                <a:effectLst/>
                <a:latin typeface="+mn-ea"/>
              </a:rPr>
              <a:t>1/100</a:t>
            </a:r>
            <a:r>
              <a:rPr lang="ja-JP" altLang="ja-JP" sz="1200" dirty="0">
                <a:effectLst/>
                <a:latin typeface="+mn-ea"/>
                <a:cs typeface="Times New Roman" panose="02020603050405020304" pitchFamily="18" charset="0"/>
              </a:rPr>
              <a:t>や</a:t>
            </a:r>
            <a:r>
              <a:rPr lang="en-US" altLang="ja-JP" sz="1200" dirty="0">
                <a:effectLst/>
                <a:latin typeface="+mn-ea"/>
              </a:rPr>
              <a:t>1/200</a:t>
            </a:r>
            <a:r>
              <a:rPr lang="ja-JP" altLang="ja-JP" sz="1200" dirty="0">
                <a:effectLst/>
                <a:latin typeface="+mn-ea"/>
                <a:cs typeface="Times New Roman" panose="02020603050405020304" pitchFamily="18" charset="0"/>
              </a:rPr>
              <a:t>等に対応した計画降雨量が得られても，それに対応する洪水ピーク流量が本当に同確率規模の流量になるかは不明である．しかし，流量の解析結果に予測幅が顕在化している中で治水対策のために設計値を定める必要がある．そこで従来は，カバー率という概念を用いた治水安全度を設定し，不確実性を含む洪水流量群の中からどこまでを基本高水流量として設定するのか決めてきた</a:t>
            </a:r>
            <a:r>
              <a:rPr lang="ja-JP" altLang="en-US" sz="1200" dirty="0">
                <a:effectLst/>
                <a:latin typeface="+mn-ea"/>
                <a:cs typeface="Times New Roman" panose="02020603050405020304" pitchFamily="18" charset="0"/>
              </a:rPr>
              <a:t>．</a:t>
            </a:r>
            <a:r>
              <a:rPr lang="ja-JP" altLang="ja-JP" sz="1200" dirty="0">
                <a:effectLst/>
                <a:latin typeface="+mn-ea"/>
                <a:cs typeface="Times New Roman" panose="02020603050405020304" pitchFamily="18" charset="0"/>
              </a:rPr>
              <a:t>しかしながら，計画規模とする洪水ピーク流量は検討される流量群の振れ幅の中に存在しているため，カバー率により定められた流量の計画値は，果たして本当に計画規模の降雨量で発生するのかという疑問が生じる．</a:t>
            </a:r>
            <a:endParaRPr lang="en-US" altLang="ja-JP" sz="1200" dirty="0">
              <a:effectLst/>
              <a:latin typeface="+mn-ea"/>
              <a:cs typeface="Times New Roman" panose="02020603050405020304" pitchFamily="18" charset="0"/>
            </a:endParaRPr>
          </a:p>
          <a:p>
            <a:r>
              <a:rPr lang="ja-JP" altLang="en-US" sz="1200" dirty="0">
                <a:latin typeface="+mn-ea"/>
              </a:rPr>
              <a:t>　これに対して，本研究は発生している洪水に対して直接影響する降雨はどういったものかという考えのもと降雨をサンプリングし，ピーク流量と降雨の整合を図った．</a:t>
            </a:r>
          </a:p>
        </p:txBody>
      </p:sp>
      <p:sp>
        <p:nvSpPr>
          <p:cNvPr id="25" name="テキスト ボックス 24">
            <a:extLst>
              <a:ext uri="{FF2B5EF4-FFF2-40B4-BE49-F238E27FC236}">
                <a16:creationId xmlns:a16="http://schemas.microsoft.com/office/drawing/2014/main" id="{00E38AA5-C1FC-F1D5-83C7-1F784D7991C6}"/>
              </a:ext>
            </a:extLst>
          </p:cNvPr>
          <p:cNvSpPr txBox="1"/>
          <p:nvPr/>
        </p:nvSpPr>
        <p:spPr>
          <a:xfrm>
            <a:off x="181949" y="4828916"/>
            <a:ext cx="2964180" cy="369332"/>
          </a:xfrm>
          <a:prstGeom prst="rect">
            <a:avLst/>
          </a:prstGeom>
          <a:noFill/>
        </p:spPr>
        <p:txBody>
          <a:bodyPr wrap="square" rtlCol="0">
            <a:spAutoFit/>
          </a:bodyPr>
          <a:lstStyle/>
          <a:p>
            <a:r>
              <a:rPr kumimoji="1" lang="ja-JP" altLang="en-US" u="sng" dirty="0"/>
              <a:t>従来の治水に潜在する課題</a:t>
            </a:r>
          </a:p>
        </p:txBody>
      </p:sp>
      <p:sp>
        <p:nvSpPr>
          <p:cNvPr id="26" name="テキスト ボックス 25">
            <a:extLst>
              <a:ext uri="{FF2B5EF4-FFF2-40B4-BE49-F238E27FC236}">
                <a16:creationId xmlns:a16="http://schemas.microsoft.com/office/drawing/2014/main" id="{32F29418-BF84-AB99-A17C-611AF5E3C37A}"/>
              </a:ext>
            </a:extLst>
          </p:cNvPr>
          <p:cNvSpPr txBox="1"/>
          <p:nvPr/>
        </p:nvSpPr>
        <p:spPr>
          <a:xfrm>
            <a:off x="714447" y="4620192"/>
            <a:ext cx="7801664" cy="307777"/>
          </a:xfrm>
          <a:prstGeom prst="rect">
            <a:avLst/>
          </a:prstGeom>
          <a:noFill/>
        </p:spPr>
        <p:txBody>
          <a:bodyPr wrap="square" rtlCol="0">
            <a:spAutoFit/>
          </a:bodyPr>
          <a:lstStyle/>
          <a:p>
            <a:pPr algn="ctr"/>
            <a:r>
              <a:rPr kumimoji="1" lang="ja-JP" altLang="en-US" sz="1400" b="1" dirty="0"/>
              <a:t>大和川水系における</a:t>
            </a:r>
            <a:r>
              <a:rPr kumimoji="1" lang="en-US" altLang="ja-JP" sz="1400" b="1" dirty="0"/>
              <a:t>d4PDF</a:t>
            </a:r>
            <a:r>
              <a:rPr kumimoji="1" lang="ja-JP" altLang="en-US" sz="1400" b="1" dirty="0"/>
              <a:t>の</a:t>
            </a:r>
            <a:r>
              <a:rPr kumimoji="1" lang="en-US" altLang="ja-JP" sz="1400" b="1" dirty="0"/>
              <a:t>4</a:t>
            </a:r>
            <a:r>
              <a:rPr kumimoji="1" lang="ja-JP" altLang="en-US" sz="1400" b="1" dirty="0"/>
              <a:t>度上昇実験による降雨と流量の対応</a:t>
            </a:r>
          </a:p>
        </p:txBody>
      </p:sp>
    </p:spTree>
    <p:extLst>
      <p:ext uri="{BB962C8B-B14F-4D97-AF65-F5344CB8AC3E}">
        <p14:creationId xmlns:p14="http://schemas.microsoft.com/office/powerpoint/2010/main" val="67290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矢印コネクタ 15">
            <a:extLst>
              <a:ext uri="{FF2B5EF4-FFF2-40B4-BE49-F238E27FC236}">
                <a16:creationId xmlns:a16="http://schemas.microsoft.com/office/drawing/2014/main" id="{F486CA30-3378-2C5F-7A92-AD2D6703BCE5}"/>
              </a:ext>
            </a:extLst>
          </p:cNvPr>
          <p:cNvCxnSpPr>
            <a:cxnSpLocks/>
          </p:cNvCxnSpPr>
          <p:nvPr/>
        </p:nvCxnSpPr>
        <p:spPr>
          <a:xfrm>
            <a:off x="2041194" y="4961484"/>
            <a:ext cx="5432680" cy="0"/>
          </a:xfrm>
          <a:prstGeom prst="straightConnector1">
            <a:avLst/>
          </a:prstGeom>
          <a:ln>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E2849614-1B7E-EB15-5DC1-01651CB64389}"/>
              </a:ext>
            </a:extLst>
          </p:cNvPr>
          <p:cNvCxnSpPr>
            <a:cxnSpLocks/>
          </p:cNvCxnSpPr>
          <p:nvPr/>
        </p:nvCxnSpPr>
        <p:spPr>
          <a:xfrm flipV="1">
            <a:off x="2040814" y="1612780"/>
            <a:ext cx="0" cy="33369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フリーフォーム: 図形 28">
            <a:extLst>
              <a:ext uri="{FF2B5EF4-FFF2-40B4-BE49-F238E27FC236}">
                <a16:creationId xmlns:a16="http://schemas.microsoft.com/office/drawing/2014/main" id="{36AEBDDC-C658-0878-C60D-B347C26A6827}"/>
              </a:ext>
            </a:extLst>
          </p:cNvPr>
          <p:cNvSpPr/>
          <p:nvPr/>
        </p:nvSpPr>
        <p:spPr>
          <a:xfrm>
            <a:off x="1080694" y="1856620"/>
            <a:ext cx="952500" cy="3108960"/>
          </a:xfrm>
          <a:custGeom>
            <a:avLst/>
            <a:gdLst>
              <a:gd name="connsiteX0" fmla="*/ 1293823 w 1293823"/>
              <a:gd name="connsiteY0" fmla="*/ 2948940 h 2948940"/>
              <a:gd name="connsiteX1" fmla="*/ 21283 w 1293823"/>
              <a:gd name="connsiteY1" fmla="*/ 2293620 h 2948940"/>
              <a:gd name="connsiteX2" fmla="*/ 508963 w 1293823"/>
              <a:gd name="connsiteY2" fmla="*/ 1188720 h 2948940"/>
              <a:gd name="connsiteX3" fmla="*/ 668983 w 1293823"/>
              <a:gd name="connsiteY3" fmla="*/ 769620 h 2948940"/>
              <a:gd name="connsiteX4" fmla="*/ 874723 w 1293823"/>
              <a:gd name="connsiteY4" fmla="*/ 0 h 294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823" h="2948940">
                <a:moveTo>
                  <a:pt x="1293823" y="2948940"/>
                </a:moveTo>
                <a:cubicBezTo>
                  <a:pt x="722958" y="2767965"/>
                  <a:pt x="152093" y="2586990"/>
                  <a:pt x="21283" y="2293620"/>
                </a:cubicBezTo>
                <a:cubicBezTo>
                  <a:pt x="-109527" y="2000250"/>
                  <a:pt x="401013" y="1442720"/>
                  <a:pt x="508963" y="1188720"/>
                </a:cubicBezTo>
                <a:cubicBezTo>
                  <a:pt x="616913" y="934720"/>
                  <a:pt x="608023" y="967740"/>
                  <a:pt x="668983" y="769620"/>
                </a:cubicBezTo>
                <a:cubicBezTo>
                  <a:pt x="729943" y="571500"/>
                  <a:pt x="841703" y="157480"/>
                  <a:pt x="87472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F26C5B4D-C9BF-8710-E1D3-F70E6A194C91}"/>
              </a:ext>
            </a:extLst>
          </p:cNvPr>
          <p:cNvSpPr/>
          <p:nvPr/>
        </p:nvSpPr>
        <p:spPr>
          <a:xfrm>
            <a:off x="2040814" y="4957960"/>
            <a:ext cx="5326379" cy="815339"/>
          </a:xfrm>
          <a:custGeom>
            <a:avLst/>
            <a:gdLst>
              <a:gd name="connsiteX0" fmla="*/ 0 w 5410200"/>
              <a:gd name="connsiteY0" fmla="*/ 0 h 872272"/>
              <a:gd name="connsiteX1" fmla="*/ 2263140 w 5410200"/>
              <a:gd name="connsiteY1" fmla="*/ 868680 h 872272"/>
              <a:gd name="connsiteX2" fmla="*/ 4770120 w 5410200"/>
              <a:gd name="connsiteY2" fmla="*/ 304800 h 872272"/>
              <a:gd name="connsiteX3" fmla="*/ 5410200 w 5410200"/>
              <a:gd name="connsiteY3" fmla="*/ 198120 h 872272"/>
            </a:gdLst>
            <a:ahLst/>
            <a:cxnLst>
              <a:cxn ang="0">
                <a:pos x="connsiteX0" y="connsiteY0"/>
              </a:cxn>
              <a:cxn ang="0">
                <a:pos x="connsiteX1" y="connsiteY1"/>
              </a:cxn>
              <a:cxn ang="0">
                <a:pos x="connsiteX2" y="connsiteY2"/>
              </a:cxn>
              <a:cxn ang="0">
                <a:pos x="connsiteX3" y="connsiteY3"/>
              </a:cxn>
            </a:cxnLst>
            <a:rect l="l" t="t" r="r" b="b"/>
            <a:pathLst>
              <a:path w="5410200" h="872272">
                <a:moveTo>
                  <a:pt x="0" y="0"/>
                </a:moveTo>
                <a:cubicBezTo>
                  <a:pt x="734060" y="408940"/>
                  <a:pt x="1468120" y="817880"/>
                  <a:pt x="2263140" y="868680"/>
                </a:cubicBezTo>
                <a:cubicBezTo>
                  <a:pt x="3058160" y="919480"/>
                  <a:pt x="4245610" y="416560"/>
                  <a:pt x="4770120" y="304800"/>
                </a:cubicBezTo>
                <a:cubicBezTo>
                  <a:pt x="5294630" y="193040"/>
                  <a:pt x="5308600" y="199390"/>
                  <a:pt x="5410200" y="1981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366DCA7B-B07E-198E-CB3A-E96E353D4982}"/>
              </a:ext>
            </a:extLst>
          </p:cNvPr>
          <p:cNvCxnSpPr>
            <a:cxnSpLocks/>
          </p:cNvCxnSpPr>
          <p:nvPr/>
        </p:nvCxnSpPr>
        <p:spPr>
          <a:xfrm flipV="1">
            <a:off x="1400734" y="3220600"/>
            <a:ext cx="5844540" cy="8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07788CB-93EA-E742-22D0-45EE7095695A}"/>
              </a:ext>
            </a:extLst>
          </p:cNvPr>
          <p:cNvCxnSpPr>
            <a:cxnSpLocks/>
          </p:cNvCxnSpPr>
          <p:nvPr/>
        </p:nvCxnSpPr>
        <p:spPr>
          <a:xfrm>
            <a:off x="4159174" y="3228792"/>
            <a:ext cx="0" cy="1729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45C98C0F-EAE8-0865-8FD3-C9CB659E5C8D}"/>
              </a:ext>
            </a:extLst>
          </p:cNvPr>
          <p:cNvCxnSpPr>
            <a:cxnSpLocks/>
          </p:cNvCxnSpPr>
          <p:nvPr/>
        </p:nvCxnSpPr>
        <p:spPr>
          <a:xfrm>
            <a:off x="4612489" y="3220600"/>
            <a:ext cx="0" cy="1729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6FFA516D-FFFC-0FDE-C24E-23AB33582370}"/>
              </a:ext>
            </a:extLst>
          </p:cNvPr>
          <p:cNvCxnSpPr>
            <a:cxnSpLocks/>
          </p:cNvCxnSpPr>
          <p:nvPr/>
        </p:nvCxnSpPr>
        <p:spPr>
          <a:xfrm>
            <a:off x="5081194" y="3220600"/>
            <a:ext cx="0" cy="1729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BA6AB7B6-FE15-2BD6-3908-B5355E3F9463}"/>
              </a:ext>
            </a:extLst>
          </p:cNvPr>
          <p:cNvCxnSpPr>
            <a:cxnSpLocks/>
          </p:cNvCxnSpPr>
          <p:nvPr/>
        </p:nvCxnSpPr>
        <p:spPr>
          <a:xfrm>
            <a:off x="5387339" y="3220600"/>
            <a:ext cx="0" cy="1729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F7B49B9E-8F4E-57A3-27C3-5F3ED16A2D89}"/>
              </a:ext>
            </a:extLst>
          </p:cNvPr>
          <p:cNvCxnSpPr>
            <a:cxnSpLocks/>
          </p:cNvCxnSpPr>
          <p:nvPr/>
        </p:nvCxnSpPr>
        <p:spPr>
          <a:xfrm>
            <a:off x="5805094" y="3220600"/>
            <a:ext cx="0" cy="1729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552A69A2-0BFE-0683-6166-08191E97B680}"/>
              </a:ext>
            </a:extLst>
          </p:cNvPr>
          <p:cNvCxnSpPr>
            <a:cxnSpLocks/>
          </p:cNvCxnSpPr>
          <p:nvPr/>
        </p:nvCxnSpPr>
        <p:spPr>
          <a:xfrm>
            <a:off x="4159174" y="4923924"/>
            <a:ext cx="0" cy="83819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E3CAD814-4687-71DF-E82D-A1314D980D6E}"/>
              </a:ext>
            </a:extLst>
          </p:cNvPr>
          <p:cNvCxnSpPr>
            <a:cxnSpLocks/>
          </p:cNvCxnSpPr>
          <p:nvPr/>
        </p:nvCxnSpPr>
        <p:spPr>
          <a:xfrm>
            <a:off x="4612564" y="4942720"/>
            <a:ext cx="0" cy="82549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7C9F08DC-3E54-6FE2-9DD9-F6C64DA7B717}"/>
              </a:ext>
            </a:extLst>
          </p:cNvPr>
          <p:cNvCxnSpPr>
            <a:cxnSpLocks/>
          </p:cNvCxnSpPr>
          <p:nvPr/>
        </p:nvCxnSpPr>
        <p:spPr>
          <a:xfrm>
            <a:off x="5081194" y="4927480"/>
            <a:ext cx="0" cy="74676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B0C30C1A-E75B-AC25-97EA-97E56C0C1CF9}"/>
              </a:ext>
            </a:extLst>
          </p:cNvPr>
          <p:cNvCxnSpPr>
            <a:cxnSpLocks/>
          </p:cNvCxnSpPr>
          <p:nvPr/>
        </p:nvCxnSpPr>
        <p:spPr>
          <a:xfrm>
            <a:off x="5387899" y="4965580"/>
            <a:ext cx="0" cy="6527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0F53DA8-AB91-9F26-6C31-93DC8215C347}"/>
              </a:ext>
            </a:extLst>
          </p:cNvPr>
          <p:cNvCxnSpPr>
            <a:cxnSpLocks/>
          </p:cNvCxnSpPr>
          <p:nvPr/>
        </p:nvCxnSpPr>
        <p:spPr>
          <a:xfrm>
            <a:off x="5805094" y="4965580"/>
            <a:ext cx="0" cy="53594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8" name="フリーフォーム: 図形 87">
            <a:extLst>
              <a:ext uri="{FF2B5EF4-FFF2-40B4-BE49-F238E27FC236}">
                <a16:creationId xmlns:a16="http://schemas.microsoft.com/office/drawing/2014/main" id="{836DE219-C21F-C814-80AD-66336D0E6600}"/>
              </a:ext>
            </a:extLst>
          </p:cNvPr>
          <p:cNvSpPr/>
          <p:nvPr/>
        </p:nvSpPr>
        <p:spPr>
          <a:xfrm>
            <a:off x="2627554" y="1887100"/>
            <a:ext cx="2674620" cy="2453640"/>
          </a:xfrm>
          <a:custGeom>
            <a:avLst/>
            <a:gdLst>
              <a:gd name="connsiteX0" fmla="*/ 0 w 2674620"/>
              <a:gd name="connsiteY0" fmla="*/ 2453640 h 2453640"/>
              <a:gd name="connsiteX1" fmla="*/ 1722120 w 2674620"/>
              <a:gd name="connsiteY1" fmla="*/ 1173480 h 2453640"/>
              <a:gd name="connsiteX2" fmla="*/ 2674620 w 2674620"/>
              <a:gd name="connsiteY2" fmla="*/ 0 h 2453640"/>
            </a:gdLst>
            <a:ahLst/>
            <a:cxnLst>
              <a:cxn ang="0">
                <a:pos x="connsiteX0" y="connsiteY0"/>
              </a:cxn>
              <a:cxn ang="0">
                <a:pos x="connsiteX1" y="connsiteY1"/>
              </a:cxn>
              <a:cxn ang="0">
                <a:pos x="connsiteX2" y="connsiteY2"/>
              </a:cxn>
            </a:cxnLst>
            <a:rect l="l" t="t" r="r" b="b"/>
            <a:pathLst>
              <a:path w="2674620" h="2453640">
                <a:moveTo>
                  <a:pt x="0" y="2453640"/>
                </a:moveTo>
                <a:cubicBezTo>
                  <a:pt x="638175" y="2018030"/>
                  <a:pt x="1276350" y="1582420"/>
                  <a:pt x="1722120" y="1173480"/>
                </a:cubicBezTo>
                <a:cubicBezTo>
                  <a:pt x="2167890" y="764540"/>
                  <a:pt x="2532380" y="144780"/>
                  <a:pt x="267462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図形 88">
            <a:extLst>
              <a:ext uri="{FF2B5EF4-FFF2-40B4-BE49-F238E27FC236}">
                <a16:creationId xmlns:a16="http://schemas.microsoft.com/office/drawing/2014/main" id="{F7BCECDD-E353-52B7-1741-E472E582984E}"/>
              </a:ext>
            </a:extLst>
          </p:cNvPr>
          <p:cNvSpPr/>
          <p:nvPr/>
        </p:nvSpPr>
        <p:spPr>
          <a:xfrm>
            <a:off x="2619933" y="2018356"/>
            <a:ext cx="2964171" cy="2429064"/>
          </a:xfrm>
          <a:custGeom>
            <a:avLst/>
            <a:gdLst>
              <a:gd name="connsiteX0" fmla="*/ 0 w 2880360"/>
              <a:gd name="connsiteY0" fmla="*/ 2278380 h 2278380"/>
              <a:gd name="connsiteX1" fmla="*/ 2171700 w 2880360"/>
              <a:gd name="connsiteY1" fmla="*/ 967740 h 2278380"/>
              <a:gd name="connsiteX2" fmla="*/ 2880360 w 2880360"/>
              <a:gd name="connsiteY2" fmla="*/ 0 h 2278380"/>
            </a:gdLst>
            <a:ahLst/>
            <a:cxnLst>
              <a:cxn ang="0">
                <a:pos x="connsiteX0" y="connsiteY0"/>
              </a:cxn>
              <a:cxn ang="0">
                <a:pos x="connsiteX1" y="connsiteY1"/>
              </a:cxn>
              <a:cxn ang="0">
                <a:pos x="connsiteX2" y="connsiteY2"/>
              </a:cxn>
            </a:cxnLst>
            <a:rect l="l" t="t" r="r" b="b"/>
            <a:pathLst>
              <a:path w="2880360" h="2278380">
                <a:moveTo>
                  <a:pt x="0" y="2278380"/>
                </a:moveTo>
                <a:cubicBezTo>
                  <a:pt x="845820" y="1812925"/>
                  <a:pt x="1691640" y="1347470"/>
                  <a:pt x="2171700" y="967740"/>
                </a:cubicBezTo>
                <a:cubicBezTo>
                  <a:pt x="2651760" y="588010"/>
                  <a:pt x="2749550" y="209550"/>
                  <a:pt x="288036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図形 89">
            <a:extLst>
              <a:ext uri="{FF2B5EF4-FFF2-40B4-BE49-F238E27FC236}">
                <a16:creationId xmlns:a16="http://schemas.microsoft.com/office/drawing/2014/main" id="{1DB8A742-FC14-EC4A-FA53-AF92CDEC385A}"/>
              </a:ext>
            </a:extLst>
          </p:cNvPr>
          <p:cNvSpPr/>
          <p:nvPr/>
        </p:nvSpPr>
        <p:spPr>
          <a:xfrm>
            <a:off x="2665654" y="2161420"/>
            <a:ext cx="3154680" cy="2453640"/>
          </a:xfrm>
          <a:custGeom>
            <a:avLst/>
            <a:gdLst>
              <a:gd name="connsiteX0" fmla="*/ 0 w 2887980"/>
              <a:gd name="connsiteY0" fmla="*/ 1889760 h 1889760"/>
              <a:gd name="connsiteX1" fmla="*/ 1882140 w 2887980"/>
              <a:gd name="connsiteY1" fmla="*/ 1097280 h 1889760"/>
              <a:gd name="connsiteX2" fmla="*/ 2887980 w 2887980"/>
              <a:gd name="connsiteY2" fmla="*/ 0 h 1889760"/>
            </a:gdLst>
            <a:ahLst/>
            <a:cxnLst>
              <a:cxn ang="0">
                <a:pos x="connsiteX0" y="connsiteY0"/>
              </a:cxn>
              <a:cxn ang="0">
                <a:pos x="connsiteX1" y="connsiteY1"/>
              </a:cxn>
              <a:cxn ang="0">
                <a:pos x="connsiteX2" y="connsiteY2"/>
              </a:cxn>
            </a:cxnLst>
            <a:rect l="l" t="t" r="r" b="b"/>
            <a:pathLst>
              <a:path w="2887980" h="1889760">
                <a:moveTo>
                  <a:pt x="0" y="1889760"/>
                </a:moveTo>
                <a:cubicBezTo>
                  <a:pt x="700405" y="1651000"/>
                  <a:pt x="1400810" y="1412240"/>
                  <a:pt x="1882140" y="1097280"/>
                </a:cubicBezTo>
                <a:cubicBezTo>
                  <a:pt x="2363470" y="782320"/>
                  <a:pt x="2680970" y="208280"/>
                  <a:pt x="288798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図形 91">
            <a:extLst>
              <a:ext uri="{FF2B5EF4-FFF2-40B4-BE49-F238E27FC236}">
                <a16:creationId xmlns:a16="http://schemas.microsoft.com/office/drawing/2014/main" id="{A3D7834C-178F-2476-CA15-D84F2FC9D0ED}"/>
              </a:ext>
            </a:extLst>
          </p:cNvPr>
          <p:cNvSpPr/>
          <p:nvPr/>
        </p:nvSpPr>
        <p:spPr>
          <a:xfrm>
            <a:off x="2711373" y="2507845"/>
            <a:ext cx="3497181" cy="2297715"/>
          </a:xfrm>
          <a:custGeom>
            <a:avLst/>
            <a:gdLst>
              <a:gd name="connsiteX0" fmla="*/ 0 w 3261360"/>
              <a:gd name="connsiteY0" fmla="*/ 1684020 h 1684020"/>
              <a:gd name="connsiteX1" fmla="*/ 2354580 w 3261360"/>
              <a:gd name="connsiteY1" fmla="*/ 960120 h 1684020"/>
              <a:gd name="connsiteX2" fmla="*/ 3261360 w 3261360"/>
              <a:gd name="connsiteY2" fmla="*/ 0 h 1684020"/>
            </a:gdLst>
            <a:ahLst/>
            <a:cxnLst>
              <a:cxn ang="0">
                <a:pos x="connsiteX0" y="connsiteY0"/>
              </a:cxn>
              <a:cxn ang="0">
                <a:pos x="connsiteX1" y="connsiteY1"/>
              </a:cxn>
              <a:cxn ang="0">
                <a:pos x="connsiteX2" y="connsiteY2"/>
              </a:cxn>
            </a:cxnLst>
            <a:rect l="l" t="t" r="r" b="b"/>
            <a:pathLst>
              <a:path w="3261360" h="1684020">
                <a:moveTo>
                  <a:pt x="0" y="1684020"/>
                </a:moveTo>
                <a:cubicBezTo>
                  <a:pt x="905510" y="1462405"/>
                  <a:pt x="1811020" y="1240790"/>
                  <a:pt x="2354580" y="960120"/>
                </a:cubicBezTo>
                <a:cubicBezTo>
                  <a:pt x="2898140" y="679450"/>
                  <a:pt x="3068320" y="260350"/>
                  <a:pt x="326136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図形 93">
            <a:extLst>
              <a:ext uri="{FF2B5EF4-FFF2-40B4-BE49-F238E27FC236}">
                <a16:creationId xmlns:a16="http://schemas.microsoft.com/office/drawing/2014/main" id="{3724F1DB-8D23-E112-57DB-BFDAE6D6A176}"/>
              </a:ext>
            </a:extLst>
          </p:cNvPr>
          <p:cNvSpPr/>
          <p:nvPr/>
        </p:nvSpPr>
        <p:spPr>
          <a:xfrm>
            <a:off x="2703754" y="2355445"/>
            <a:ext cx="3268597" cy="2381535"/>
          </a:xfrm>
          <a:custGeom>
            <a:avLst/>
            <a:gdLst>
              <a:gd name="connsiteX0" fmla="*/ 0 w 3322320"/>
              <a:gd name="connsiteY0" fmla="*/ 2362200 h 2362200"/>
              <a:gd name="connsiteX1" fmla="*/ 2148840 w 3322320"/>
              <a:gd name="connsiteY1" fmla="*/ 1463040 h 2362200"/>
              <a:gd name="connsiteX2" fmla="*/ 3322320 w 3322320"/>
              <a:gd name="connsiteY2" fmla="*/ 0 h 2362200"/>
            </a:gdLst>
            <a:ahLst/>
            <a:cxnLst>
              <a:cxn ang="0">
                <a:pos x="connsiteX0" y="connsiteY0"/>
              </a:cxn>
              <a:cxn ang="0">
                <a:pos x="connsiteX1" y="connsiteY1"/>
              </a:cxn>
              <a:cxn ang="0">
                <a:pos x="connsiteX2" y="connsiteY2"/>
              </a:cxn>
            </a:cxnLst>
            <a:rect l="l" t="t" r="r" b="b"/>
            <a:pathLst>
              <a:path w="3322320" h="2362200">
                <a:moveTo>
                  <a:pt x="0" y="2362200"/>
                </a:moveTo>
                <a:cubicBezTo>
                  <a:pt x="797560" y="2109470"/>
                  <a:pt x="1595120" y="1856740"/>
                  <a:pt x="2148840" y="1463040"/>
                </a:cubicBezTo>
                <a:cubicBezTo>
                  <a:pt x="2702560" y="1069340"/>
                  <a:pt x="3105150" y="208280"/>
                  <a:pt x="332232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73F4AC11-4018-67B9-C23B-9F34CD2A89A9}"/>
              </a:ext>
            </a:extLst>
          </p:cNvPr>
          <p:cNvSpPr txBox="1"/>
          <p:nvPr/>
        </p:nvSpPr>
        <p:spPr>
          <a:xfrm>
            <a:off x="2101592" y="2729588"/>
            <a:ext cx="1219561" cy="461665"/>
          </a:xfrm>
          <a:prstGeom prst="rect">
            <a:avLst/>
          </a:prstGeom>
          <a:noFill/>
        </p:spPr>
        <p:txBody>
          <a:bodyPr wrap="square" rtlCol="0">
            <a:spAutoFit/>
          </a:bodyPr>
          <a:lstStyle/>
          <a:p>
            <a:r>
              <a:rPr lang="en-US" altLang="ja-JP" sz="2400" b="1" dirty="0" err="1">
                <a:solidFill>
                  <a:srgbClr val="FF0000"/>
                </a:solidFill>
                <a:latin typeface="+mn-ea"/>
              </a:rPr>
              <a:t>Q</a:t>
            </a:r>
            <a:r>
              <a:rPr lang="en-US" altLang="ja-JP" sz="2400" b="1" baseline="-25000" dirty="0" err="1">
                <a:solidFill>
                  <a:srgbClr val="FF0000"/>
                </a:solidFill>
                <a:latin typeface="+mn-ea"/>
              </a:rPr>
              <a:t>pmaxT</a:t>
            </a:r>
            <a:endParaRPr kumimoji="1" lang="ja-JP" altLang="en-US" sz="2400" b="1" baseline="-25000" dirty="0">
              <a:solidFill>
                <a:srgbClr val="FF0000"/>
              </a:solidFill>
              <a:latin typeface="+mn-ea"/>
            </a:endParaRPr>
          </a:p>
        </p:txBody>
      </p:sp>
      <p:sp>
        <p:nvSpPr>
          <p:cNvPr id="101" name="右中かっこ 100">
            <a:extLst>
              <a:ext uri="{FF2B5EF4-FFF2-40B4-BE49-F238E27FC236}">
                <a16:creationId xmlns:a16="http://schemas.microsoft.com/office/drawing/2014/main" id="{3D2DF698-D5EC-767F-58D3-63D07194E8A1}"/>
              </a:ext>
            </a:extLst>
          </p:cNvPr>
          <p:cNvSpPr/>
          <p:nvPr/>
        </p:nvSpPr>
        <p:spPr>
          <a:xfrm rot="18572921">
            <a:off x="5887237" y="1357536"/>
            <a:ext cx="181768" cy="1159150"/>
          </a:xfrm>
          <a:prstGeom prst="rightBrace">
            <a:avLst>
              <a:gd name="adj1" fmla="val 68149"/>
              <a:gd name="adj2"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2" name="図 101">
            <a:extLst>
              <a:ext uri="{FF2B5EF4-FFF2-40B4-BE49-F238E27FC236}">
                <a16:creationId xmlns:a16="http://schemas.microsoft.com/office/drawing/2014/main" id="{CB9F924D-34DA-9353-77B7-F6473A10DC34}"/>
              </a:ext>
            </a:extLst>
          </p:cNvPr>
          <p:cNvPicPr>
            <a:picLocks noChangeAspect="1"/>
          </p:cNvPicPr>
          <p:nvPr/>
        </p:nvPicPr>
        <p:blipFill>
          <a:blip r:embed="rId2"/>
          <a:stretch>
            <a:fillRect/>
          </a:stretch>
        </p:blipFill>
        <p:spPr>
          <a:xfrm>
            <a:off x="0" y="6605394"/>
            <a:ext cx="3468925" cy="67062"/>
          </a:xfrm>
          <a:prstGeom prst="rect">
            <a:avLst/>
          </a:prstGeom>
        </p:spPr>
      </p:pic>
      <p:sp>
        <p:nvSpPr>
          <p:cNvPr id="104" name="テキスト ボックス 103">
            <a:extLst>
              <a:ext uri="{FF2B5EF4-FFF2-40B4-BE49-F238E27FC236}">
                <a16:creationId xmlns:a16="http://schemas.microsoft.com/office/drawing/2014/main" id="{12C6CD1F-8779-EA39-19FE-AA61D1F4B8AC}"/>
              </a:ext>
            </a:extLst>
          </p:cNvPr>
          <p:cNvSpPr txBox="1"/>
          <p:nvPr/>
        </p:nvSpPr>
        <p:spPr>
          <a:xfrm>
            <a:off x="152400" y="193528"/>
            <a:ext cx="3705225" cy="646331"/>
          </a:xfrm>
          <a:prstGeom prst="rect">
            <a:avLst/>
          </a:prstGeom>
          <a:noFill/>
        </p:spPr>
        <p:txBody>
          <a:bodyPr wrap="square" rtlCol="0">
            <a:spAutoFit/>
          </a:bodyPr>
          <a:lstStyle/>
          <a:p>
            <a:r>
              <a:rPr kumimoji="1" lang="en-US" altLang="ja-JP" sz="3600"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a:t>
            </a:r>
            <a:r>
              <a:rPr lang="ja-JP" altLang="en-US" sz="3600" dirty="0">
                <a:solidFill>
                  <a:srgbClr val="0070C0"/>
                </a:solidFill>
                <a:latin typeface="ＭＳ Ｐゴシック" panose="020B0600070205080204" pitchFamily="50" charset="-128"/>
                <a:ea typeface="ＭＳ Ｐゴシック" panose="020B0600070205080204" pitchFamily="50" charset="-128"/>
              </a:rPr>
              <a:t>背景・目的</a:t>
            </a:r>
            <a:endParaRPr kumimoji="1" lang="ja-JP" altLang="en-US" sz="3600" dirty="0">
              <a:solidFill>
                <a:srgbClr val="0070C0"/>
              </a:solidFill>
              <a:latin typeface="ＭＳ Ｐゴシック" panose="020B0600070205080204" pitchFamily="50" charset="-128"/>
              <a:ea typeface="ＭＳ Ｐゴシック" panose="020B0600070205080204" pitchFamily="50" charset="-128"/>
            </a:endParaRPr>
          </a:p>
        </p:txBody>
      </p:sp>
      <p:sp>
        <p:nvSpPr>
          <p:cNvPr id="105" name="楕円 104">
            <a:extLst>
              <a:ext uri="{FF2B5EF4-FFF2-40B4-BE49-F238E27FC236}">
                <a16:creationId xmlns:a16="http://schemas.microsoft.com/office/drawing/2014/main" id="{2B9775EE-58F3-0224-B050-B25DFEC7C077}"/>
              </a:ext>
            </a:extLst>
          </p:cNvPr>
          <p:cNvSpPr/>
          <p:nvPr/>
        </p:nvSpPr>
        <p:spPr>
          <a:xfrm>
            <a:off x="4128694" y="3190120"/>
            <a:ext cx="90868" cy="9086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楕円 105">
            <a:extLst>
              <a:ext uri="{FF2B5EF4-FFF2-40B4-BE49-F238E27FC236}">
                <a16:creationId xmlns:a16="http://schemas.microsoft.com/office/drawing/2014/main" id="{B8117BBD-67A6-F66C-3DC1-5F9346B44304}"/>
              </a:ext>
            </a:extLst>
          </p:cNvPr>
          <p:cNvSpPr/>
          <p:nvPr/>
        </p:nvSpPr>
        <p:spPr>
          <a:xfrm>
            <a:off x="4570654" y="3190120"/>
            <a:ext cx="90868" cy="9086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楕円 106">
            <a:extLst>
              <a:ext uri="{FF2B5EF4-FFF2-40B4-BE49-F238E27FC236}">
                <a16:creationId xmlns:a16="http://schemas.microsoft.com/office/drawing/2014/main" id="{5EA6148B-7546-B7DF-E39B-89B912CCAF84}"/>
              </a:ext>
            </a:extLst>
          </p:cNvPr>
          <p:cNvSpPr/>
          <p:nvPr/>
        </p:nvSpPr>
        <p:spPr>
          <a:xfrm>
            <a:off x="5035760" y="3190120"/>
            <a:ext cx="90868" cy="9086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楕円 107">
            <a:extLst>
              <a:ext uri="{FF2B5EF4-FFF2-40B4-BE49-F238E27FC236}">
                <a16:creationId xmlns:a16="http://schemas.microsoft.com/office/drawing/2014/main" id="{874D2776-F98B-45CF-0E77-A15470DBE764}"/>
              </a:ext>
            </a:extLst>
          </p:cNvPr>
          <p:cNvSpPr/>
          <p:nvPr/>
        </p:nvSpPr>
        <p:spPr>
          <a:xfrm>
            <a:off x="5340274" y="3190120"/>
            <a:ext cx="90868" cy="9086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楕円 108">
            <a:extLst>
              <a:ext uri="{FF2B5EF4-FFF2-40B4-BE49-F238E27FC236}">
                <a16:creationId xmlns:a16="http://schemas.microsoft.com/office/drawing/2014/main" id="{556E45AC-2FE3-7C22-93EC-C22DA380AEA3}"/>
              </a:ext>
            </a:extLst>
          </p:cNvPr>
          <p:cNvSpPr/>
          <p:nvPr/>
        </p:nvSpPr>
        <p:spPr>
          <a:xfrm>
            <a:off x="5767280" y="3190120"/>
            <a:ext cx="90868" cy="9086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a:extLst>
              <a:ext uri="{FF2B5EF4-FFF2-40B4-BE49-F238E27FC236}">
                <a16:creationId xmlns:a16="http://schemas.microsoft.com/office/drawing/2014/main" id="{F44C69FF-E9E5-FDC8-B22E-59014A888C16}"/>
              </a:ext>
            </a:extLst>
          </p:cNvPr>
          <p:cNvSpPr/>
          <p:nvPr/>
        </p:nvSpPr>
        <p:spPr>
          <a:xfrm>
            <a:off x="1987389" y="3190120"/>
            <a:ext cx="90868" cy="908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楕円 110">
            <a:extLst>
              <a:ext uri="{FF2B5EF4-FFF2-40B4-BE49-F238E27FC236}">
                <a16:creationId xmlns:a16="http://schemas.microsoft.com/office/drawing/2014/main" id="{546E7B37-B1C9-046A-34CF-69E8F488D139}"/>
              </a:ext>
            </a:extLst>
          </p:cNvPr>
          <p:cNvSpPr/>
          <p:nvPr/>
        </p:nvSpPr>
        <p:spPr>
          <a:xfrm>
            <a:off x="4115919" y="4919574"/>
            <a:ext cx="90868" cy="9086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FC59F920-6F23-51B4-943C-63855785F645}"/>
              </a:ext>
            </a:extLst>
          </p:cNvPr>
          <p:cNvSpPr/>
          <p:nvPr/>
        </p:nvSpPr>
        <p:spPr>
          <a:xfrm>
            <a:off x="4568749" y="4919574"/>
            <a:ext cx="90868" cy="9086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楕円 112">
            <a:extLst>
              <a:ext uri="{FF2B5EF4-FFF2-40B4-BE49-F238E27FC236}">
                <a16:creationId xmlns:a16="http://schemas.microsoft.com/office/drawing/2014/main" id="{275F70A6-C517-7ECC-74D3-1C30CB2D4DD8}"/>
              </a:ext>
            </a:extLst>
          </p:cNvPr>
          <p:cNvSpPr/>
          <p:nvPr/>
        </p:nvSpPr>
        <p:spPr>
          <a:xfrm>
            <a:off x="5035760" y="4919574"/>
            <a:ext cx="90868" cy="9086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楕円 113">
            <a:extLst>
              <a:ext uri="{FF2B5EF4-FFF2-40B4-BE49-F238E27FC236}">
                <a16:creationId xmlns:a16="http://schemas.microsoft.com/office/drawing/2014/main" id="{CCF94BC4-5CBF-7E70-C7B9-DEC948CDFB5C}"/>
              </a:ext>
            </a:extLst>
          </p:cNvPr>
          <p:cNvSpPr/>
          <p:nvPr/>
        </p:nvSpPr>
        <p:spPr>
          <a:xfrm>
            <a:off x="5342179" y="4919574"/>
            <a:ext cx="90868" cy="9086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a:extLst>
              <a:ext uri="{FF2B5EF4-FFF2-40B4-BE49-F238E27FC236}">
                <a16:creationId xmlns:a16="http://schemas.microsoft.com/office/drawing/2014/main" id="{C0600667-1C61-0F22-A259-586267DD0995}"/>
              </a:ext>
            </a:extLst>
          </p:cNvPr>
          <p:cNvSpPr/>
          <p:nvPr/>
        </p:nvSpPr>
        <p:spPr>
          <a:xfrm>
            <a:off x="5761565" y="4919574"/>
            <a:ext cx="90868" cy="9086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9CB4AF7F-40C0-1F20-0BE9-489993677A1E}"/>
              </a:ext>
            </a:extLst>
          </p:cNvPr>
          <p:cNvSpPr txBox="1"/>
          <p:nvPr/>
        </p:nvSpPr>
        <p:spPr>
          <a:xfrm>
            <a:off x="4097283" y="4353768"/>
            <a:ext cx="1920599" cy="707886"/>
          </a:xfrm>
          <a:prstGeom prst="rect">
            <a:avLst/>
          </a:prstGeom>
          <a:noFill/>
        </p:spPr>
        <p:txBody>
          <a:bodyPr wrap="square" rtlCol="0">
            <a:spAutoFit/>
          </a:bodyPr>
          <a:lstStyle/>
          <a:p>
            <a:r>
              <a:rPr lang="en-US" altLang="ja-JP" sz="2400" b="1" dirty="0">
                <a:solidFill>
                  <a:schemeClr val="accent5"/>
                </a:solidFill>
                <a:latin typeface="+mn-ea"/>
              </a:rPr>
              <a:t>R</a:t>
            </a:r>
            <a:r>
              <a:rPr lang="en-US" altLang="ja-JP" sz="2400" b="1" baseline="-25000" dirty="0">
                <a:solidFill>
                  <a:schemeClr val="accent5"/>
                </a:solidFill>
                <a:latin typeface="+mn-ea"/>
              </a:rPr>
              <a:t>i</a:t>
            </a:r>
            <a:r>
              <a:rPr lang="en-US" altLang="ja-JP" sz="2400" b="1" dirty="0">
                <a:solidFill>
                  <a:schemeClr val="accent5"/>
                </a:solidFill>
                <a:latin typeface="+mn-ea"/>
              </a:rPr>
              <a:t>(</a:t>
            </a:r>
            <a:r>
              <a:rPr lang="en-US" altLang="ja-JP" sz="2400" b="1" dirty="0" err="1">
                <a:solidFill>
                  <a:schemeClr val="accent5"/>
                </a:solidFill>
                <a:latin typeface="+mn-ea"/>
              </a:rPr>
              <a:t>Q</a:t>
            </a:r>
            <a:r>
              <a:rPr lang="en-US" altLang="ja-JP" sz="2400" b="1" baseline="-25000" dirty="0" err="1">
                <a:solidFill>
                  <a:schemeClr val="accent5"/>
                </a:solidFill>
                <a:latin typeface="+mn-ea"/>
              </a:rPr>
              <a:t>pmaxT</a:t>
            </a:r>
            <a:r>
              <a:rPr lang="en-US" altLang="ja-JP" sz="2400" b="1" dirty="0">
                <a:solidFill>
                  <a:schemeClr val="accent5"/>
                </a:solidFill>
                <a:latin typeface="+mn-ea"/>
              </a:rPr>
              <a:t>)</a:t>
            </a:r>
            <a:endParaRPr kumimoji="1" lang="ja-JP" altLang="en-US" sz="2400" b="1" baseline="-25000" dirty="0">
              <a:solidFill>
                <a:schemeClr val="accent5"/>
              </a:solidFill>
              <a:latin typeface="+mn-ea"/>
            </a:endParaRPr>
          </a:p>
          <a:p>
            <a:endParaRPr kumimoji="1" lang="ja-JP" altLang="en-US" sz="2400" b="1" baseline="-25000" dirty="0">
              <a:solidFill>
                <a:srgbClr val="FF0000"/>
              </a:solidFill>
              <a:latin typeface="+mn-ea"/>
            </a:endParaRPr>
          </a:p>
        </p:txBody>
      </p:sp>
      <p:sp>
        <p:nvSpPr>
          <p:cNvPr id="117" name="テキスト ボックス 116">
            <a:extLst>
              <a:ext uri="{FF2B5EF4-FFF2-40B4-BE49-F238E27FC236}">
                <a16:creationId xmlns:a16="http://schemas.microsoft.com/office/drawing/2014/main" id="{1E609266-A891-B3CA-F80E-5B85953D1F09}"/>
              </a:ext>
            </a:extLst>
          </p:cNvPr>
          <p:cNvSpPr txBox="1"/>
          <p:nvPr/>
        </p:nvSpPr>
        <p:spPr>
          <a:xfrm>
            <a:off x="5986709" y="1543144"/>
            <a:ext cx="1653923" cy="369332"/>
          </a:xfrm>
          <a:prstGeom prst="rect">
            <a:avLst/>
          </a:prstGeom>
          <a:noFill/>
          <a:ln>
            <a:noFill/>
          </a:ln>
        </p:spPr>
        <p:txBody>
          <a:bodyPr wrap="square" rtlCol="0">
            <a:spAutoFit/>
          </a:bodyPr>
          <a:lstStyle/>
          <a:p>
            <a:r>
              <a:rPr lang="ja-JP" altLang="en-US" b="1" dirty="0">
                <a:solidFill>
                  <a:schemeClr val="accent6"/>
                </a:solidFill>
              </a:rPr>
              <a:t>降雨パターン</a:t>
            </a:r>
            <a:r>
              <a:rPr lang="en-US" altLang="ja-JP" b="1" dirty="0" err="1">
                <a:solidFill>
                  <a:schemeClr val="accent6"/>
                </a:solidFill>
              </a:rPr>
              <a:t>i</a:t>
            </a:r>
            <a:endParaRPr kumimoji="1" lang="ja-JP" altLang="en-US" b="1" dirty="0">
              <a:solidFill>
                <a:schemeClr val="accent6"/>
              </a:solidFill>
            </a:endParaRPr>
          </a:p>
        </p:txBody>
      </p:sp>
      <p:sp>
        <p:nvSpPr>
          <p:cNvPr id="119" name="矢印: 右カーブ 118">
            <a:extLst>
              <a:ext uri="{FF2B5EF4-FFF2-40B4-BE49-F238E27FC236}">
                <a16:creationId xmlns:a16="http://schemas.microsoft.com/office/drawing/2014/main" id="{C92B0F01-63D2-75B4-E0D7-B9A8C0AAD625}"/>
              </a:ext>
            </a:extLst>
          </p:cNvPr>
          <p:cNvSpPr/>
          <p:nvPr/>
        </p:nvSpPr>
        <p:spPr>
          <a:xfrm rot="19193659">
            <a:off x="2191540" y="3167479"/>
            <a:ext cx="965177" cy="3901203"/>
          </a:xfrm>
          <a:prstGeom prst="curvedRightArrow">
            <a:avLst>
              <a:gd name="adj1" fmla="val 24203"/>
              <a:gd name="adj2" fmla="val 50000"/>
              <a:gd name="adj3" fmla="val 25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0" name="右中かっこ 119">
            <a:extLst>
              <a:ext uri="{FF2B5EF4-FFF2-40B4-BE49-F238E27FC236}">
                <a16:creationId xmlns:a16="http://schemas.microsoft.com/office/drawing/2014/main" id="{6099BC81-F36B-037F-5D0F-396BA483DCCC}"/>
              </a:ext>
            </a:extLst>
          </p:cNvPr>
          <p:cNvSpPr/>
          <p:nvPr/>
        </p:nvSpPr>
        <p:spPr>
          <a:xfrm rot="5400000">
            <a:off x="4912051" y="5142343"/>
            <a:ext cx="140166" cy="1645920"/>
          </a:xfrm>
          <a:prstGeom prst="rightBrace">
            <a:avLst>
              <a:gd name="adj1" fmla="val 6814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1" name="テキスト ボックス 120">
            <a:extLst>
              <a:ext uri="{FF2B5EF4-FFF2-40B4-BE49-F238E27FC236}">
                <a16:creationId xmlns:a16="http://schemas.microsoft.com/office/drawing/2014/main" id="{A63F27AD-E93B-4BEB-6297-7459FDB594A0}"/>
              </a:ext>
            </a:extLst>
          </p:cNvPr>
          <p:cNvSpPr txBox="1"/>
          <p:nvPr/>
        </p:nvSpPr>
        <p:spPr>
          <a:xfrm>
            <a:off x="257976" y="829330"/>
            <a:ext cx="1991028" cy="523220"/>
          </a:xfrm>
          <a:prstGeom prst="rect">
            <a:avLst/>
          </a:prstGeom>
          <a:noFill/>
        </p:spPr>
        <p:txBody>
          <a:bodyPr wrap="square" rtlCol="0">
            <a:spAutoFit/>
          </a:bodyPr>
          <a:lstStyle/>
          <a:p>
            <a:r>
              <a:rPr lang="ja-JP" altLang="en-US" sz="2800" b="1" dirty="0"/>
              <a:t>総合確率法</a:t>
            </a:r>
            <a:endParaRPr kumimoji="1" lang="ja-JP" altLang="en-US" sz="2800" b="1" dirty="0"/>
          </a:p>
        </p:txBody>
      </p:sp>
      <p:sp>
        <p:nvSpPr>
          <p:cNvPr id="122" name="テキスト ボックス 121">
            <a:extLst>
              <a:ext uri="{FF2B5EF4-FFF2-40B4-BE49-F238E27FC236}">
                <a16:creationId xmlns:a16="http://schemas.microsoft.com/office/drawing/2014/main" id="{ABDE97AB-9768-43B2-D0DF-3704634B855A}"/>
              </a:ext>
            </a:extLst>
          </p:cNvPr>
          <p:cNvSpPr txBox="1"/>
          <p:nvPr/>
        </p:nvSpPr>
        <p:spPr>
          <a:xfrm>
            <a:off x="4115783" y="6078740"/>
            <a:ext cx="1991377" cy="646331"/>
          </a:xfrm>
          <a:prstGeom prst="rect">
            <a:avLst/>
          </a:prstGeom>
          <a:noFill/>
        </p:spPr>
        <p:txBody>
          <a:bodyPr wrap="square" rtlCol="0">
            <a:spAutoFit/>
          </a:bodyPr>
          <a:lstStyle/>
          <a:p>
            <a:r>
              <a:rPr kumimoji="1" lang="ja-JP" altLang="en-US" b="1" dirty="0"/>
              <a:t>どれが対応するのかわからない</a:t>
            </a:r>
          </a:p>
        </p:txBody>
      </p:sp>
      <p:sp>
        <p:nvSpPr>
          <p:cNvPr id="123" name="矢印: 右 122">
            <a:extLst>
              <a:ext uri="{FF2B5EF4-FFF2-40B4-BE49-F238E27FC236}">
                <a16:creationId xmlns:a16="http://schemas.microsoft.com/office/drawing/2014/main" id="{7DA2F363-E212-3892-2DEC-FAD618AB8379}"/>
              </a:ext>
            </a:extLst>
          </p:cNvPr>
          <p:cNvSpPr/>
          <p:nvPr/>
        </p:nvSpPr>
        <p:spPr>
          <a:xfrm>
            <a:off x="5873291" y="6109777"/>
            <a:ext cx="826961" cy="507683"/>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2DD6CD8B-D5EB-F986-3DB0-310F5961C1A6}"/>
              </a:ext>
            </a:extLst>
          </p:cNvPr>
          <p:cNvSpPr txBox="1"/>
          <p:nvPr/>
        </p:nvSpPr>
        <p:spPr>
          <a:xfrm>
            <a:off x="6664392" y="5940240"/>
            <a:ext cx="2517642" cy="923330"/>
          </a:xfrm>
          <a:prstGeom prst="rect">
            <a:avLst/>
          </a:prstGeom>
          <a:noFill/>
        </p:spPr>
        <p:txBody>
          <a:bodyPr wrap="square" rtlCol="0">
            <a:spAutoFit/>
          </a:bodyPr>
          <a:lstStyle/>
          <a:p>
            <a:r>
              <a:rPr lang="ja-JP" altLang="en-US" b="1" dirty="0"/>
              <a:t>それぞれの降雨の超過確率の平均値を</a:t>
            </a:r>
            <a:endParaRPr lang="en-US" altLang="ja-JP" b="1" dirty="0"/>
          </a:p>
          <a:p>
            <a:r>
              <a:rPr lang="ja-JP" altLang="en-US" b="1" dirty="0"/>
              <a:t>流量の超過確率とする</a:t>
            </a:r>
            <a:endParaRPr kumimoji="1" lang="ja-JP" altLang="en-US" b="1" dirty="0"/>
          </a:p>
        </p:txBody>
      </p:sp>
      <p:sp>
        <p:nvSpPr>
          <p:cNvPr id="133" name="フリーフォーム: 図形 132">
            <a:extLst>
              <a:ext uri="{FF2B5EF4-FFF2-40B4-BE49-F238E27FC236}">
                <a16:creationId xmlns:a16="http://schemas.microsoft.com/office/drawing/2014/main" id="{D96D70AE-019E-4355-0572-082C6173D87B}"/>
              </a:ext>
            </a:extLst>
          </p:cNvPr>
          <p:cNvSpPr/>
          <p:nvPr/>
        </p:nvSpPr>
        <p:spPr>
          <a:xfrm>
            <a:off x="6951594" y="1912476"/>
            <a:ext cx="1106985" cy="4027764"/>
          </a:xfrm>
          <a:custGeom>
            <a:avLst/>
            <a:gdLst>
              <a:gd name="connsiteX0" fmla="*/ 0 w 1520180"/>
              <a:gd name="connsiteY0" fmla="*/ 0 h 4123764"/>
              <a:gd name="connsiteX1" fmla="*/ 1479177 w 1520180"/>
              <a:gd name="connsiteY1" fmla="*/ 1945341 h 4123764"/>
              <a:gd name="connsiteX2" fmla="*/ 1138518 w 1520180"/>
              <a:gd name="connsiteY2" fmla="*/ 4123764 h 4123764"/>
              <a:gd name="connsiteX3" fmla="*/ 1138518 w 1520180"/>
              <a:gd name="connsiteY3" fmla="*/ 4123764 h 4123764"/>
            </a:gdLst>
            <a:ahLst/>
            <a:cxnLst>
              <a:cxn ang="0">
                <a:pos x="connsiteX0" y="connsiteY0"/>
              </a:cxn>
              <a:cxn ang="0">
                <a:pos x="connsiteX1" y="connsiteY1"/>
              </a:cxn>
              <a:cxn ang="0">
                <a:pos x="connsiteX2" y="connsiteY2"/>
              </a:cxn>
              <a:cxn ang="0">
                <a:pos x="connsiteX3" y="connsiteY3"/>
              </a:cxn>
            </a:cxnLst>
            <a:rect l="l" t="t" r="r" b="b"/>
            <a:pathLst>
              <a:path w="1520180" h="4123764">
                <a:moveTo>
                  <a:pt x="0" y="0"/>
                </a:moveTo>
                <a:cubicBezTo>
                  <a:pt x="644712" y="629023"/>
                  <a:pt x="1289424" y="1258047"/>
                  <a:pt x="1479177" y="1945341"/>
                </a:cubicBezTo>
                <a:cubicBezTo>
                  <a:pt x="1668930" y="2632635"/>
                  <a:pt x="1138518" y="4123764"/>
                  <a:pt x="1138518" y="4123764"/>
                </a:cubicBezTo>
                <a:lnTo>
                  <a:pt x="1138518" y="4123764"/>
                </a:lnTo>
              </a:path>
            </a:pathLst>
          </a:custGeom>
          <a:noFill/>
          <a:ln w="381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8890D3FC-F5D8-281E-79FA-2EF8A7C7248F}"/>
              </a:ext>
            </a:extLst>
          </p:cNvPr>
          <p:cNvSpPr txBox="1"/>
          <p:nvPr/>
        </p:nvSpPr>
        <p:spPr>
          <a:xfrm>
            <a:off x="6677258" y="3614687"/>
            <a:ext cx="2448427" cy="830997"/>
          </a:xfrm>
          <a:prstGeom prst="rect">
            <a:avLst/>
          </a:prstGeom>
          <a:solidFill>
            <a:schemeClr val="bg1"/>
          </a:solidFill>
        </p:spPr>
        <p:txBody>
          <a:bodyPr wrap="square" rtlCol="0">
            <a:spAutoFit/>
          </a:bodyPr>
          <a:lstStyle/>
          <a:p>
            <a:r>
              <a:rPr kumimoji="1" lang="ja-JP" altLang="en-US" sz="1600" b="1" dirty="0">
                <a:solidFill>
                  <a:srgbClr val="FF0000"/>
                </a:solidFill>
              </a:rPr>
              <a:t>すべて </a:t>
            </a:r>
            <a:r>
              <a:rPr kumimoji="1" lang="en-US" altLang="ja-JP" sz="1600" b="1" dirty="0">
                <a:solidFill>
                  <a:srgbClr val="FF0000"/>
                </a:solidFill>
              </a:rPr>
              <a:t>(</a:t>
            </a:r>
            <a:r>
              <a:rPr kumimoji="1" lang="ja-JP" altLang="en-US" sz="1600" b="1" dirty="0">
                <a:solidFill>
                  <a:srgbClr val="FF0000"/>
                </a:solidFill>
              </a:rPr>
              <a:t>既往の代表</a:t>
            </a:r>
            <a:r>
              <a:rPr kumimoji="1" lang="en-US" altLang="ja-JP" sz="1600" b="1" dirty="0">
                <a:solidFill>
                  <a:srgbClr val="FF0000"/>
                </a:solidFill>
              </a:rPr>
              <a:t>)</a:t>
            </a:r>
            <a:r>
              <a:rPr kumimoji="1" lang="ja-JP" altLang="en-US" sz="1600" b="1" dirty="0">
                <a:solidFill>
                  <a:srgbClr val="FF0000"/>
                </a:solidFill>
              </a:rPr>
              <a:t>の</a:t>
            </a:r>
            <a:endParaRPr kumimoji="1" lang="en-US" altLang="ja-JP" sz="1600" b="1" dirty="0">
              <a:solidFill>
                <a:srgbClr val="FF0000"/>
              </a:solidFill>
            </a:endParaRPr>
          </a:p>
          <a:p>
            <a:r>
              <a:rPr kumimoji="1" lang="ja-JP" altLang="en-US" sz="1600" b="1" dirty="0">
                <a:solidFill>
                  <a:srgbClr val="FF0000"/>
                </a:solidFill>
              </a:rPr>
              <a:t>降雨パターンが</a:t>
            </a:r>
            <a:endParaRPr kumimoji="1" lang="en-US" altLang="ja-JP" sz="1600" b="1" dirty="0">
              <a:solidFill>
                <a:srgbClr val="FF0000"/>
              </a:solidFill>
            </a:endParaRPr>
          </a:p>
          <a:p>
            <a:r>
              <a:rPr kumimoji="1" lang="ja-JP" altLang="en-US" sz="1600" b="1" dirty="0">
                <a:solidFill>
                  <a:srgbClr val="FF0000"/>
                </a:solidFill>
              </a:rPr>
              <a:t>等確率で発生すると仮定</a:t>
            </a:r>
          </a:p>
        </p:txBody>
      </p:sp>
      <p:sp>
        <p:nvSpPr>
          <p:cNvPr id="134" name="テキスト ボックス 133">
            <a:extLst>
              <a:ext uri="{FF2B5EF4-FFF2-40B4-BE49-F238E27FC236}">
                <a16:creationId xmlns:a16="http://schemas.microsoft.com/office/drawing/2014/main" id="{5032EAC0-2471-099D-1E43-12455367777B}"/>
              </a:ext>
            </a:extLst>
          </p:cNvPr>
          <p:cNvSpPr txBox="1"/>
          <p:nvPr/>
        </p:nvSpPr>
        <p:spPr>
          <a:xfrm>
            <a:off x="1639223" y="1323555"/>
            <a:ext cx="1219561" cy="307777"/>
          </a:xfrm>
          <a:prstGeom prst="rect">
            <a:avLst/>
          </a:prstGeom>
          <a:noFill/>
        </p:spPr>
        <p:txBody>
          <a:bodyPr wrap="square" rtlCol="0">
            <a:spAutoFit/>
          </a:bodyPr>
          <a:lstStyle/>
          <a:p>
            <a:r>
              <a:rPr lang="en-US" altLang="ja-JP" sz="1400" b="1" dirty="0" err="1">
                <a:latin typeface="+mn-ea"/>
              </a:rPr>
              <a:t>Q</a:t>
            </a:r>
            <a:r>
              <a:rPr lang="en-US" altLang="ja-JP" sz="1400" b="1" baseline="-25000" dirty="0" err="1">
                <a:latin typeface="+mn-ea"/>
              </a:rPr>
              <a:t>pmax</a:t>
            </a:r>
            <a:endParaRPr kumimoji="1" lang="ja-JP" altLang="en-US" sz="1400" b="1" baseline="-25000" dirty="0">
              <a:latin typeface="+mn-ea"/>
            </a:endParaRPr>
          </a:p>
        </p:txBody>
      </p:sp>
      <p:sp>
        <p:nvSpPr>
          <p:cNvPr id="135" name="テキスト ボックス 134">
            <a:extLst>
              <a:ext uri="{FF2B5EF4-FFF2-40B4-BE49-F238E27FC236}">
                <a16:creationId xmlns:a16="http://schemas.microsoft.com/office/drawing/2014/main" id="{2D2A0DED-D456-38E4-0F1A-0617A81BBD33}"/>
              </a:ext>
            </a:extLst>
          </p:cNvPr>
          <p:cNvSpPr txBox="1"/>
          <p:nvPr/>
        </p:nvSpPr>
        <p:spPr>
          <a:xfrm>
            <a:off x="7412627" y="4811756"/>
            <a:ext cx="1219561" cy="307777"/>
          </a:xfrm>
          <a:prstGeom prst="rect">
            <a:avLst/>
          </a:prstGeom>
          <a:noFill/>
        </p:spPr>
        <p:txBody>
          <a:bodyPr wrap="square" rtlCol="0">
            <a:spAutoFit/>
          </a:bodyPr>
          <a:lstStyle/>
          <a:p>
            <a:r>
              <a:rPr lang="en-US" altLang="ja-JP" sz="1400" b="1" dirty="0" err="1">
                <a:latin typeface="+mn-ea"/>
              </a:rPr>
              <a:t>R</a:t>
            </a:r>
            <a:r>
              <a:rPr lang="en-US" altLang="ja-JP" sz="1400" b="1" baseline="-25000" dirty="0" err="1">
                <a:latin typeface="+mn-ea"/>
              </a:rPr>
              <a:t>max</a:t>
            </a:r>
            <a:endParaRPr kumimoji="1" lang="ja-JP" altLang="en-US" sz="1400" b="1" baseline="-25000" dirty="0">
              <a:latin typeface="+mn-ea"/>
            </a:endParaRPr>
          </a:p>
        </p:txBody>
      </p:sp>
      <p:cxnSp>
        <p:nvCxnSpPr>
          <p:cNvPr id="137" name="直線コネクタ 136">
            <a:extLst>
              <a:ext uri="{FF2B5EF4-FFF2-40B4-BE49-F238E27FC236}">
                <a16:creationId xmlns:a16="http://schemas.microsoft.com/office/drawing/2014/main" id="{68A8529F-85C6-B94A-1A12-BF17A65CC798}"/>
              </a:ext>
            </a:extLst>
          </p:cNvPr>
          <p:cNvCxnSpPr>
            <a:cxnSpLocks/>
          </p:cNvCxnSpPr>
          <p:nvPr/>
        </p:nvCxnSpPr>
        <p:spPr>
          <a:xfrm>
            <a:off x="1415415" y="3230125"/>
            <a:ext cx="6174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A4F7E68A-0A03-518C-F98D-F098418D685F}"/>
              </a:ext>
            </a:extLst>
          </p:cNvPr>
          <p:cNvSpPr txBox="1"/>
          <p:nvPr/>
        </p:nvSpPr>
        <p:spPr>
          <a:xfrm>
            <a:off x="2858784" y="939044"/>
            <a:ext cx="6008703" cy="830997"/>
          </a:xfrm>
          <a:prstGeom prst="rect">
            <a:avLst/>
          </a:prstGeom>
          <a:noFill/>
        </p:spPr>
        <p:txBody>
          <a:bodyPr wrap="square">
            <a:spAutoFit/>
          </a:bodyPr>
          <a:lstStyle/>
          <a:p>
            <a:r>
              <a:rPr lang="ja-JP" altLang="en-US" sz="1600" b="1" dirty="0"/>
              <a:t>流域平均雨量を用いた従来の降雨サンプル</a:t>
            </a:r>
            <a:endParaRPr lang="en-US" altLang="ja-JP" sz="1600" b="1" dirty="0"/>
          </a:p>
          <a:p>
            <a:r>
              <a:rPr lang="ja-JP" altLang="en-US" sz="1600" b="1" dirty="0"/>
              <a:t>➡時空間分布の違いで降雨パターンごとに様々な降雨と流量の関係</a:t>
            </a:r>
            <a:r>
              <a:rPr lang="en-US" altLang="ja-JP" sz="1600" b="1" dirty="0"/>
              <a:t>(</a:t>
            </a:r>
            <a:r>
              <a:rPr lang="ja-JP" altLang="en-US" sz="1600" b="1" dirty="0"/>
              <a:t>曲線</a:t>
            </a:r>
            <a:r>
              <a:rPr lang="en-US" altLang="ja-JP" sz="1600" b="1" dirty="0"/>
              <a:t>)</a:t>
            </a:r>
            <a:r>
              <a:rPr lang="ja-JP" altLang="en-US" sz="1600" b="1" dirty="0"/>
              <a:t>が存在</a:t>
            </a:r>
            <a:endParaRPr lang="ja-JP" altLang="en-US" sz="1600" dirty="0"/>
          </a:p>
        </p:txBody>
      </p:sp>
      <p:sp>
        <p:nvSpPr>
          <p:cNvPr id="5" name="テキスト ボックス 4">
            <a:extLst>
              <a:ext uri="{FF2B5EF4-FFF2-40B4-BE49-F238E27FC236}">
                <a16:creationId xmlns:a16="http://schemas.microsoft.com/office/drawing/2014/main" id="{C3B6D18E-7FC1-7514-7449-F4039F687CF2}"/>
              </a:ext>
            </a:extLst>
          </p:cNvPr>
          <p:cNvSpPr txBox="1"/>
          <p:nvPr/>
        </p:nvSpPr>
        <p:spPr>
          <a:xfrm>
            <a:off x="2986084" y="2236853"/>
            <a:ext cx="2115076" cy="430887"/>
          </a:xfrm>
          <a:prstGeom prst="rect">
            <a:avLst/>
          </a:prstGeom>
          <a:noFill/>
        </p:spPr>
        <p:txBody>
          <a:bodyPr wrap="square">
            <a:spAutoFit/>
          </a:bodyPr>
          <a:lstStyle/>
          <a:p>
            <a:r>
              <a:rPr lang="ja-JP" altLang="en-US" sz="1100" b="1" dirty="0"/>
              <a:t>任意の確率規模まで引き延ばした降雨と流量の関係曲線</a:t>
            </a:r>
            <a:endParaRPr lang="ja-JP" altLang="en-US" sz="1100" dirty="0"/>
          </a:p>
        </p:txBody>
      </p:sp>
      <p:sp>
        <p:nvSpPr>
          <p:cNvPr id="6" name="矢印: 右 5">
            <a:extLst>
              <a:ext uri="{FF2B5EF4-FFF2-40B4-BE49-F238E27FC236}">
                <a16:creationId xmlns:a16="http://schemas.microsoft.com/office/drawing/2014/main" id="{060F9E7A-0668-326A-075A-C3B17196AA13}"/>
              </a:ext>
            </a:extLst>
          </p:cNvPr>
          <p:cNvSpPr/>
          <p:nvPr/>
        </p:nvSpPr>
        <p:spPr>
          <a:xfrm rot="19177558">
            <a:off x="4240243" y="2692426"/>
            <a:ext cx="262218" cy="2047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8DE9649A-3542-7B4F-D9DF-1422BA7CC904}"/>
              </a:ext>
            </a:extLst>
          </p:cNvPr>
          <p:cNvSpPr/>
          <p:nvPr/>
        </p:nvSpPr>
        <p:spPr>
          <a:xfrm rot="18653529">
            <a:off x="4603843" y="2833405"/>
            <a:ext cx="262218" cy="2047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CD762704-7908-2867-8A3D-C24A93995940}"/>
              </a:ext>
            </a:extLst>
          </p:cNvPr>
          <p:cNvSpPr/>
          <p:nvPr/>
        </p:nvSpPr>
        <p:spPr>
          <a:xfrm rot="18277352">
            <a:off x="5049829" y="2825080"/>
            <a:ext cx="262218" cy="2047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024C5E45-DCB6-68B7-9104-00C923EB80EA}"/>
              </a:ext>
            </a:extLst>
          </p:cNvPr>
          <p:cNvSpPr/>
          <p:nvPr/>
        </p:nvSpPr>
        <p:spPr>
          <a:xfrm rot="18277352">
            <a:off x="5308741" y="2861936"/>
            <a:ext cx="262218" cy="2047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5F9A001F-F4DE-E123-1563-A7704E6B75E5}"/>
              </a:ext>
            </a:extLst>
          </p:cNvPr>
          <p:cNvSpPr/>
          <p:nvPr/>
        </p:nvSpPr>
        <p:spPr>
          <a:xfrm rot="18277352">
            <a:off x="5583377" y="2941381"/>
            <a:ext cx="262218" cy="2047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623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27826308-BE35-120A-19DB-5E5330999FD3}"/>
              </a:ext>
            </a:extLst>
          </p:cNvPr>
          <p:cNvSpPr/>
          <p:nvPr/>
        </p:nvSpPr>
        <p:spPr>
          <a:xfrm>
            <a:off x="2627554" y="1887100"/>
            <a:ext cx="2674620" cy="2453640"/>
          </a:xfrm>
          <a:custGeom>
            <a:avLst/>
            <a:gdLst>
              <a:gd name="connsiteX0" fmla="*/ 0 w 2674620"/>
              <a:gd name="connsiteY0" fmla="*/ 2453640 h 2453640"/>
              <a:gd name="connsiteX1" fmla="*/ 1722120 w 2674620"/>
              <a:gd name="connsiteY1" fmla="*/ 1173480 h 2453640"/>
              <a:gd name="connsiteX2" fmla="*/ 2674620 w 2674620"/>
              <a:gd name="connsiteY2" fmla="*/ 0 h 2453640"/>
            </a:gdLst>
            <a:ahLst/>
            <a:cxnLst>
              <a:cxn ang="0">
                <a:pos x="connsiteX0" y="connsiteY0"/>
              </a:cxn>
              <a:cxn ang="0">
                <a:pos x="connsiteX1" y="connsiteY1"/>
              </a:cxn>
              <a:cxn ang="0">
                <a:pos x="connsiteX2" y="connsiteY2"/>
              </a:cxn>
            </a:cxnLst>
            <a:rect l="l" t="t" r="r" b="b"/>
            <a:pathLst>
              <a:path w="2674620" h="2453640">
                <a:moveTo>
                  <a:pt x="0" y="2453640"/>
                </a:moveTo>
                <a:cubicBezTo>
                  <a:pt x="638175" y="2018030"/>
                  <a:pt x="1276350" y="1582420"/>
                  <a:pt x="1722120" y="1173480"/>
                </a:cubicBezTo>
                <a:cubicBezTo>
                  <a:pt x="2167890" y="764540"/>
                  <a:pt x="2532380" y="144780"/>
                  <a:pt x="2674620" y="0"/>
                </a:cubicBezTo>
              </a:path>
            </a:pathLst>
          </a:custGeom>
          <a:no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82E42BFD-22FC-1152-EEB4-E3F6F1679095}"/>
              </a:ext>
            </a:extLst>
          </p:cNvPr>
          <p:cNvSpPr/>
          <p:nvPr/>
        </p:nvSpPr>
        <p:spPr>
          <a:xfrm>
            <a:off x="2619933" y="2018356"/>
            <a:ext cx="2964171" cy="2429064"/>
          </a:xfrm>
          <a:custGeom>
            <a:avLst/>
            <a:gdLst>
              <a:gd name="connsiteX0" fmla="*/ 0 w 2880360"/>
              <a:gd name="connsiteY0" fmla="*/ 2278380 h 2278380"/>
              <a:gd name="connsiteX1" fmla="*/ 2171700 w 2880360"/>
              <a:gd name="connsiteY1" fmla="*/ 967740 h 2278380"/>
              <a:gd name="connsiteX2" fmla="*/ 2880360 w 2880360"/>
              <a:gd name="connsiteY2" fmla="*/ 0 h 2278380"/>
            </a:gdLst>
            <a:ahLst/>
            <a:cxnLst>
              <a:cxn ang="0">
                <a:pos x="connsiteX0" y="connsiteY0"/>
              </a:cxn>
              <a:cxn ang="0">
                <a:pos x="connsiteX1" y="connsiteY1"/>
              </a:cxn>
              <a:cxn ang="0">
                <a:pos x="connsiteX2" y="connsiteY2"/>
              </a:cxn>
            </a:cxnLst>
            <a:rect l="l" t="t" r="r" b="b"/>
            <a:pathLst>
              <a:path w="2880360" h="2278380">
                <a:moveTo>
                  <a:pt x="0" y="2278380"/>
                </a:moveTo>
                <a:cubicBezTo>
                  <a:pt x="845820" y="1812925"/>
                  <a:pt x="1691640" y="1347470"/>
                  <a:pt x="2171700" y="967740"/>
                </a:cubicBezTo>
                <a:cubicBezTo>
                  <a:pt x="2651760" y="588010"/>
                  <a:pt x="2749550" y="209550"/>
                  <a:pt x="2880360" y="0"/>
                </a:cubicBezTo>
              </a:path>
            </a:pathLst>
          </a:custGeom>
          <a:no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AEDF00EA-57E4-03F9-2AA8-C3A5EC7CA684}"/>
              </a:ext>
            </a:extLst>
          </p:cNvPr>
          <p:cNvSpPr/>
          <p:nvPr/>
        </p:nvSpPr>
        <p:spPr>
          <a:xfrm>
            <a:off x="2665654" y="2161420"/>
            <a:ext cx="3154680" cy="2453640"/>
          </a:xfrm>
          <a:custGeom>
            <a:avLst/>
            <a:gdLst>
              <a:gd name="connsiteX0" fmla="*/ 0 w 2887980"/>
              <a:gd name="connsiteY0" fmla="*/ 1889760 h 1889760"/>
              <a:gd name="connsiteX1" fmla="*/ 1882140 w 2887980"/>
              <a:gd name="connsiteY1" fmla="*/ 1097280 h 1889760"/>
              <a:gd name="connsiteX2" fmla="*/ 2887980 w 2887980"/>
              <a:gd name="connsiteY2" fmla="*/ 0 h 1889760"/>
            </a:gdLst>
            <a:ahLst/>
            <a:cxnLst>
              <a:cxn ang="0">
                <a:pos x="connsiteX0" y="connsiteY0"/>
              </a:cxn>
              <a:cxn ang="0">
                <a:pos x="connsiteX1" y="connsiteY1"/>
              </a:cxn>
              <a:cxn ang="0">
                <a:pos x="connsiteX2" y="connsiteY2"/>
              </a:cxn>
            </a:cxnLst>
            <a:rect l="l" t="t" r="r" b="b"/>
            <a:pathLst>
              <a:path w="2887980" h="1889760">
                <a:moveTo>
                  <a:pt x="0" y="1889760"/>
                </a:moveTo>
                <a:cubicBezTo>
                  <a:pt x="700405" y="1651000"/>
                  <a:pt x="1400810" y="1412240"/>
                  <a:pt x="1882140" y="1097280"/>
                </a:cubicBezTo>
                <a:cubicBezTo>
                  <a:pt x="2363470" y="782320"/>
                  <a:pt x="2680970" y="208280"/>
                  <a:pt x="2887980" y="0"/>
                </a:cubicBezTo>
              </a:path>
            </a:pathLst>
          </a:custGeom>
          <a:no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9EBB779B-E0DF-7AD3-83DE-A48E8562B611}"/>
              </a:ext>
            </a:extLst>
          </p:cNvPr>
          <p:cNvSpPr/>
          <p:nvPr/>
        </p:nvSpPr>
        <p:spPr>
          <a:xfrm>
            <a:off x="2711373" y="2507845"/>
            <a:ext cx="3497181" cy="2297715"/>
          </a:xfrm>
          <a:custGeom>
            <a:avLst/>
            <a:gdLst>
              <a:gd name="connsiteX0" fmla="*/ 0 w 3261360"/>
              <a:gd name="connsiteY0" fmla="*/ 1684020 h 1684020"/>
              <a:gd name="connsiteX1" fmla="*/ 2354580 w 3261360"/>
              <a:gd name="connsiteY1" fmla="*/ 960120 h 1684020"/>
              <a:gd name="connsiteX2" fmla="*/ 3261360 w 3261360"/>
              <a:gd name="connsiteY2" fmla="*/ 0 h 1684020"/>
            </a:gdLst>
            <a:ahLst/>
            <a:cxnLst>
              <a:cxn ang="0">
                <a:pos x="connsiteX0" y="connsiteY0"/>
              </a:cxn>
              <a:cxn ang="0">
                <a:pos x="connsiteX1" y="connsiteY1"/>
              </a:cxn>
              <a:cxn ang="0">
                <a:pos x="connsiteX2" y="connsiteY2"/>
              </a:cxn>
            </a:cxnLst>
            <a:rect l="l" t="t" r="r" b="b"/>
            <a:pathLst>
              <a:path w="3261360" h="1684020">
                <a:moveTo>
                  <a:pt x="0" y="1684020"/>
                </a:moveTo>
                <a:cubicBezTo>
                  <a:pt x="905510" y="1462405"/>
                  <a:pt x="1811020" y="1240790"/>
                  <a:pt x="2354580" y="960120"/>
                </a:cubicBezTo>
                <a:cubicBezTo>
                  <a:pt x="2898140" y="679450"/>
                  <a:pt x="3068320" y="260350"/>
                  <a:pt x="3261360" y="0"/>
                </a:cubicBezTo>
              </a:path>
            </a:pathLst>
          </a:custGeom>
          <a:no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15B600EC-F4CD-0951-367C-8BD24897B793}"/>
              </a:ext>
            </a:extLst>
          </p:cNvPr>
          <p:cNvSpPr/>
          <p:nvPr/>
        </p:nvSpPr>
        <p:spPr>
          <a:xfrm>
            <a:off x="2703754" y="2355445"/>
            <a:ext cx="3268597" cy="2381535"/>
          </a:xfrm>
          <a:custGeom>
            <a:avLst/>
            <a:gdLst>
              <a:gd name="connsiteX0" fmla="*/ 0 w 3322320"/>
              <a:gd name="connsiteY0" fmla="*/ 2362200 h 2362200"/>
              <a:gd name="connsiteX1" fmla="*/ 2148840 w 3322320"/>
              <a:gd name="connsiteY1" fmla="*/ 1463040 h 2362200"/>
              <a:gd name="connsiteX2" fmla="*/ 3322320 w 3322320"/>
              <a:gd name="connsiteY2" fmla="*/ 0 h 2362200"/>
            </a:gdLst>
            <a:ahLst/>
            <a:cxnLst>
              <a:cxn ang="0">
                <a:pos x="connsiteX0" y="connsiteY0"/>
              </a:cxn>
              <a:cxn ang="0">
                <a:pos x="connsiteX1" y="connsiteY1"/>
              </a:cxn>
              <a:cxn ang="0">
                <a:pos x="connsiteX2" y="connsiteY2"/>
              </a:cxn>
            </a:cxnLst>
            <a:rect l="l" t="t" r="r" b="b"/>
            <a:pathLst>
              <a:path w="3322320" h="2362200">
                <a:moveTo>
                  <a:pt x="0" y="2362200"/>
                </a:moveTo>
                <a:cubicBezTo>
                  <a:pt x="797560" y="2109470"/>
                  <a:pt x="1595120" y="1856740"/>
                  <a:pt x="2148840" y="1463040"/>
                </a:cubicBezTo>
                <a:cubicBezTo>
                  <a:pt x="2702560" y="1069340"/>
                  <a:pt x="3105150" y="208280"/>
                  <a:pt x="3322320" y="0"/>
                </a:cubicBezTo>
              </a:path>
            </a:pathLst>
          </a:custGeom>
          <a:no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a:extLst>
              <a:ext uri="{FF2B5EF4-FFF2-40B4-BE49-F238E27FC236}">
                <a16:creationId xmlns:a16="http://schemas.microsoft.com/office/drawing/2014/main" id="{E5324837-77DE-7269-C530-F7D2C3FB973E}"/>
              </a:ext>
            </a:extLst>
          </p:cNvPr>
          <p:cNvCxnSpPr>
            <a:cxnSpLocks/>
          </p:cNvCxnSpPr>
          <p:nvPr/>
        </p:nvCxnSpPr>
        <p:spPr>
          <a:xfrm>
            <a:off x="5089039" y="4869180"/>
            <a:ext cx="0" cy="742950"/>
          </a:xfrm>
          <a:prstGeom prst="line">
            <a:avLst/>
          </a:prstGeom>
          <a:ln w="1905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7" name="フリーフォーム: 図形 76">
            <a:extLst>
              <a:ext uri="{FF2B5EF4-FFF2-40B4-BE49-F238E27FC236}">
                <a16:creationId xmlns:a16="http://schemas.microsoft.com/office/drawing/2014/main" id="{8574D53A-DEBD-883E-F51E-1D03D2F71D02}"/>
              </a:ext>
            </a:extLst>
          </p:cNvPr>
          <p:cNvSpPr/>
          <p:nvPr/>
        </p:nvSpPr>
        <p:spPr>
          <a:xfrm>
            <a:off x="2678825" y="2057711"/>
            <a:ext cx="3154680" cy="2453640"/>
          </a:xfrm>
          <a:custGeom>
            <a:avLst/>
            <a:gdLst>
              <a:gd name="connsiteX0" fmla="*/ 0 w 2887980"/>
              <a:gd name="connsiteY0" fmla="*/ 1889760 h 1889760"/>
              <a:gd name="connsiteX1" fmla="*/ 1882140 w 2887980"/>
              <a:gd name="connsiteY1" fmla="*/ 1097280 h 1889760"/>
              <a:gd name="connsiteX2" fmla="*/ 2887980 w 2887980"/>
              <a:gd name="connsiteY2" fmla="*/ 0 h 1889760"/>
            </a:gdLst>
            <a:ahLst/>
            <a:cxnLst>
              <a:cxn ang="0">
                <a:pos x="connsiteX0" y="connsiteY0"/>
              </a:cxn>
              <a:cxn ang="0">
                <a:pos x="connsiteX1" y="connsiteY1"/>
              </a:cxn>
              <a:cxn ang="0">
                <a:pos x="connsiteX2" y="connsiteY2"/>
              </a:cxn>
            </a:cxnLst>
            <a:rect l="l" t="t" r="r" b="b"/>
            <a:pathLst>
              <a:path w="2887980" h="1889760">
                <a:moveTo>
                  <a:pt x="0" y="1889760"/>
                </a:moveTo>
                <a:cubicBezTo>
                  <a:pt x="700405" y="1651000"/>
                  <a:pt x="1400810" y="1412240"/>
                  <a:pt x="1882140" y="1097280"/>
                </a:cubicBezTo>
                <a:cubicBezTo>
                  <a:pt x="2363470" y="782320"/>
                  <a:pt x="2680970" y="208280"/>
                  <a:pt x="2887980" y="0"/>
                </a:cubicBezTo>
              </a:path>
            </a:pathLst>
          </a:custGeom>
          <a:noFill/>
          <a:ln w="1270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F486CA30-3378-2C5F-7A92-AD2D6703BCE5}"/>
              </a:ext>
            </a:extLst>
          </p:cNvPr>
          <p:cNvCxnSpPr>
            <a:cxnSpLocks/>
          </p:cNvCxnSpPr>
          <p:nvPr/>
        </p:nvCxnSpPr>
        <p:spPr>
          <a:xfrm>
            <a:off x="2041194" y="4872704"/>
            <a:ext cx="5432680" cy="0"/>
          </a:xfrm>
          <a:prstGeom prst="straightConnector1">
            <a:avLst/>
          </a:prstGeom>
          <a:ln>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E2849614-1B7E-EB15-5DC1-01651CB64389}"/>
              </a:ext>
            </a:extLst>
          </p:cNvPr>
          <p:cNvCxnSpPr>
            <a:cxnSpLocks/>
          </p:cNvCxnSpPr>
          <p:nvPr/>
        </p:nvCxnSpPr>
        <p:spPr>
          <a:xfrm flipV="1">
            <a:off x="2041194" y="1524000"/>
            <a:ext cx="0" cy="33369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フリーフォーム: 図形 28">
            <a:extLst>
              <a:ext uri="{FF2B5EF4-FFF2-40B4-BE49-F238E27FC236}">
                <a16:creationId xmlns:a16="http://schemas.microsoft.com/office/drawing/2014/main" id="{36AEBDDC-C658-0878-C60D-B347C26A6827}"/>
              </a:ext>
            </a:extLst>
          </p:cNvPr>
          <p:cNvSpPr/>
          <p:nvPr/>
        </p:nvSpPr>
        <p:spPr>
          <a:xfrm>
            <a:off x="1080694" y="1767840"/>
            <a:ext cx="952500" cy="3108960"/>
          </a:xfrm>
          <a:custGeom>
            <a:avLst/>
            <a:gdLst>
              <a:gd name="connsiteX0" fmla="*/ 1293823 w 1293823"/>
              <a:gd name="connsiteY0" fmla="*/ 2948940 h 2948940"/>
              <a:gd name="connsiteX1" fmla="*/ 21283 w 1293823"/>
              <a:gd name="connsiteY1" fmla="*/ 2293620 h 2948940"/>
              <a:gd name="connsiteX2" fmla="*/ 508963 w 1293823"/>
              <a:gd name="connsiteY2" fmla="*/ 1188720 h 2948940"/>
              <a:gd name="connsiteX3" fmla="*/ 668983 w 1293823"/>
              <a:gd name="connsiteY3" fmla="*/ 769620 h 2948940"/>
              <a:gd name="connsiteX4" fmla="*/ 874723 w 1293823"/>
              <a:gd name="connsiteY4" fmla="*/ 0 h 294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823" h="2948940">
                <a:moveTo>
                  <a:pt x="1293823" y="2948940"/>
                </a:moveTo>
                <a:cubicBezTo>
                  <a:pt x="722958" y="2767965"/>
                  <a:pt x="152093" y="2586990"/>
                  <a:pt x="21283" y="2293620"/>
                </a:cubicBezTo>
                <a:cubicBezTo>
                  <a:pt x="-109527" y="2000250"/>
                  <a:pt x="401013" y="1442720"/>
                  <a:pt x="508963" y="1188720"/>
                </a:cubicBezTo>
                <a:cubicBezTo>
                  <a:pt x="616913" y="934720"/>
                  <a:pt x="608023" y="967740"/>
                  <a:pt x="668983" y="769620"/>
                </a:cubicBezTo>
                <a:cubicBezTo>
                  <a:pt x="729943" y="571500"/>
                  <a:pt x="841703" y="157480"/>
                  <a:pt x="87472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F26C5B4D-C9BF-8710-E1D3-F70E6A194C91}"/>
              </a:ext>
            </a:extLst>
          </p:cNvPr>
          <p:cNvSpPr/>
          <p:nvPr/>
        </p:nvSpPr>
        <p:spPr>
          <a:xfrm>
            <a:off x="2040814" y="4869180"/>
            <a:ext cx="5326379" cy="815339"/>
          </a:xfrm>
          <a:custGeom>
            <a:avLst/>
            <a:gdLst>
              <a:gd name="connsiteX0" fmla="*/ 0 w 5410200"/>
              <a:gd name="connsiteY0" fmla="*/ 0 h 872272"/>
              <a:gd name="connsiteX1" fmla="*/ 2263140 w 5410200"/>
              <a:gd name="connsiteY1" fmla="*/ 868680 h 872272"/>
              <a:gd name="connsiteX2" fmla="*/ 4770120 w 5410200"/>
              <a:gd name="connsiteY2" fmla="*/ 304800 h 872272"/>
              <a:gd name="connsiteX3" fmla="*/ 5410200 w 5410200"/>
              <a:gd name="connsiteY3" fmla="*/ 198120 h 872272"/>
            </a:gdLst>
            <a:ahLst/>
            <a:cxnLst>
              <a:cxn ang="0">
                <a:pos x="connsiteX0" y="connsiteY0"/>
              </a:cxn>
              <a:cxn ang="0">
                <a:pos x="connsiteX1" y="connsiteY1"/>
              </a:cxn>
              <a:cxn ang="0">
                <a:pos x="connsiteX2" y="connsiteY2"/>
              </a:cxn>
              <a:cxn ang="0">
                <a:pos x="connsiteX3" y="connsiteY3"/>
              </a:cxn>
            </a:cxnLst>
            <a:rect l="l" t="t" r="r" b="b"/>
            <a:pathLst>
              <a:path w="5410200" h="872272">
                <a:moveTo>
                  <a:pt x="0" y="0"/>
                </a:moveTo>
                <a:cubicBezTo>
                  <a:pt x="734060" y="408940"/>
                  <a:pt x="1468120" y="817880"/>
                  <a:pt x="2263140" y="868680"/>
                </a:cubicBezTo>
                <a:cubicBezTo>
                  <a:pt x="3058160" y="919480"/>
                  <a:pt x="4245610" y="416560"/>
                  <a:pt x="4770120" y="304800"/>
                </a:cubicBezTo>
                <a:cubicBezTo>
                  <a:pt x="5294630" y="193040"/>
                  <a:pt x="5308600" y="199390"/>
                  <a:pt x="5410200" y="1981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366DCA7B-B07E-198E-CB3A-E96E353D4982}"/>
              </a:ext>
            </a:extLst>
          </p:cNvPr>
          <p:cNvCxnSpPr>
            <a:cxnSpLocks/>
          </p:cNvCxnSpPr>
          <p:nvPr/>
        </p:nvCxnSpPr>
        <p:spPr>
          <a:xfrm flipV="1">
            <a:off x="1400734" y="3131820"/>
            <a:ext cx="5844540" cy="8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6FFA516D-FFFC-0FDE-C24E-23AB33582370}"/>
              </a:ext>
            </a:extLst>
          </p:cNvPr>
          <p:cNvCxnSpPr>
            <a:cxnSpLocks/>
          </p:cNvCxnSpPr>
          <p:nvPr/>
        </p:nvCxnSpPr>
        <p:spPr>
          <a:xfrm>
            <a:off x="5089039" y="3131820"/>
            <a:ext cx="0" cy="1729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フリーフォーム: 図形 89">
            <a:extLst>
              <a:ext uri="{FF2B5EF4-FFF2-40B4-BE49-F238E27FC236}">
                <a16:creationId xmlns:a16="http://schemas.microsoft.com/office/drawing/2014/main" id="{1DB8A742-FC14-EC4A-FA53-AF92CDEC385A}"/>
              </a:ext>
            </a:extLst>
          </p:cNvPr>
          <p:cNvSpPr/>
          <p:nvPr/>
        </p:nvSpPr>
        <p:spPr>
          <a:xfrm>
            <a:off x="2665654" y="2072640"/>
            <a:ext cx="3154680" cy="2453640"/>
          </a:xfrm>
          <a:custGeom>
            <a:avLst/>
            <a:gdLst>
              <a:gd name="connsiteX0" fmla="*/ 0 w 2887980"/>
              <a:gd name="connsiteY0" fmla="*/ 1889760 h 1889760"/>
              <a:gd name="connsiteX1" fmla="*/ 1882140 w 2887980"/>
              <a:gd name="connsiteY1" fmla="*/ 1097280 h 1889760"/>
              <a:gd name="connsiteX2" fmla="*/ 2887980 w 2887980"/>
              <a:gd name="connsiteY2" fmla="*/ 0 h 1889760"/>
            </a:gdLst>
            <a:ahLst/>
            <a:cxnLst>
              <a:cxn ang="0">
                <a:pos x="connsiteX0" y="connsiteY0"/>
              </a:cxn>
              <a:cxn ang="0">
                <a:pos x="connsiteX1" y="connsiteY1"/>
              </a:cxn>
              <a:cxn ang="0">
                <a:pos x="connsiteX2" y="connsiteY2"/>
              </a:cxn>
            </a:cxnLst>
            <a:rect l="l" t="t" r="r" b="b"/>
            <a:pathLst>
              <a:path w="2887980" h="1889760">
                <a:moveTo>
                  <a:pt x="0" y="1889760"/>
                </a:moveTo>
                <a:cubicBezTo>
                  <a:pt x="700405" y="1651000"/>
                  <a:pt x="1400810" y="1412240"/>
                  <a:pt x="1882140" y="1097280"/>
                </a:cubicBezTo>
                <a:cubicBezTo>
                  <a:pt x="2363470" y="782320"/>
                  <a:pt x="2680970" y="208280"/>
                  <a:pt x="288798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73F4AC11-4018-67B9-C23B-9F34CD2A89A9}"/>
              </a:ext>
            </a:extLst>
          </p:cNvPr>
          <p:cNvSpPr txBox="1"/>
          <p:nvPr/>
        </p:nvSpPr>
        <p:spPr>
          <a:xfrm>
            <a:off x="2101592" y="2640808"/>
            <a:ext cx="1219561" cy="461665"/>
          </a:xfrm>
          <a:prstGeom prst="rect">
            <a:avLst/>
          </a:prstGeom>
          <a:noFill/>
        </p:spPr>
        <p:txBody>
          <a:bodyPr wrap="square" rtlCol="0">
            <a:spAutoFit/>
          </a:bodyPr>
          <a:lstStyle/>
          <a:p>
            <a:r>
              <a:rPr lang="en-US" altLang="ja-JP" sz="2400" b="1" dirty="0" err="1">
                <a:solidFill>
                  <a:srgbClr val="FF0000"/>
                </a:solidFill>
                <a:latin typeface="+mn-ea"/>
              </a:rPr>
              <a:t>Q</a:t>
            </a:r>
            <a:r>
              <a:rPr lang="en-US" altLang="ja-JP" sz="2400" b="1" baseline="-25000" dirty="0" err="1">
                <a:solidFill>
                  <a:srgbClr val="FF0000"/>
                </a:solidFill>
                <a:latin typeface="+mn-ea"/>
              </a:rPr>
              <a:t>pmaxT</a:t>
            </a:r>
            <a:endParaRPr kumimoji="1" lang="ja-JP" altLang="en-US" sz="2400" b="1" baseline="-25000" dirty="0">
              <a:solidFill>
                <a:srgbClr val="FF0000"/>
              </a:solidFill>
              <a:latin typeface="+mn-ea"/>
            </a:endParaRPr>
          </a:p>
        </p:txBody>
      </p:sp>
      <p:pic>
        <p:nvPicPr>
          <p:cNvPr id="102" name="図 101">
            <a:extLst>
              <a:ext uri="{FF2B5EF4-FFF2-40B4-BE49-F238E27FC236}">
                <a16:creationId xmlns:a16="http://schemas.microsoft.com/office/drawing/2014/main" id="{CB9F924D-34DA-9353-77B7-F6473A10DC34}"/>
              </a:ext>
            </a:extLst>
          </p:cNvPr>
          <p:cNvPicPr>
            <a:picLocks noChangeAspect="1"/>
          </p:cNvPicPr>
          <p:nvPr/>
        </p:nvPicPr>
        <p:blipFill>
          <a:blip r:embed="rId2"/>
          <a:stretch>
            <a:fillRect/>
          </a:stretch>
        </p:blipFill>
        <p:spPr>
          <a:xfrm>
            <a:off x="0" y="6605394"/>
            <a:ext cx="3468925" cy="67062"/>
          </a:xfrm>
          <a:prstGeom prst="rect">
            <a:avLst/>
          </a:prstGeom>
        </p:spPr>
      </p:pic>
      <p:sp>
        <p:nvSpPr>
          <p:cNvPr id="104" name="テキスト ボックス 103">
            <a:extLst>
              <a:ext uri="{FF2B5EF4-FFF2-40B4-BE49-F238E27FC236}">
                <a16:creationId xmlns:a16="http://schemas.microsoft.com/office/drawing/2014/main" id="{12C6CD1F-8779-EA39-19FE-AA61D1F4B8AC}"/>
              </a:ext>
            </a:extLst>
          </p:cNvPr>
          <p:cNvSpPr txBox="1"/>
          <p:nvPr/>
        </p:nvSpPr>
        <p:spPr>
          <a:xfrm>
            <a:off x="152400" y="193528"/>
            <a:ext cx="3705225" cy="646331"/>
          </a:xfrm>
          <a:prstGeom prst="rect">
            <a:avLst/>
          </a:prstGeom>
          <a:noFill/>
        </p:spPr>
        <p:txBody>
          <a:bodyPr wrap="square" rtlCol="0">
            <a:spAutoFit/>
          </a:bodyPr>
          <a:lstStyle/>
          <a:p>
            <a:r>
              <a:rPr kumimoji="1" lang="en-US" altLang="ja-JP" sz="3600"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a:t>
            </a:r>
            <a:r>
              <a:rPr lang="ja-JP" altLang="en-US" sz="3600" dirty="0">
                <a:solidFill>
                  <a:srgbClr val="0070C0"/>
                </a:solidFill>
                <a:latin typeface="ＭＳ Ｐゴシック" panose="020B0600070205080204" pitchFamily="50" charset="-128"/>
                <a:ea typeface="ＭＳ Ｐゴシック" panose="020B0600070205080204" pitchFamily="50" charset="-128"/>
              </a:rPr>
              <a:t>背景・目的</a:t>
            </a:r>
            <a:endParaRPr kumimoji="1" lang="ja-JP" altLang="en-US" sz="3600" dirty="0">
              <a:solidFill>
                <a:srgbClr val="0070C0"/>
              </a:solidFill>
              <a:latin typeface="ＭＳ Ｐゴシック" panose="020B0600070205080204" pitchFamily="50" charset="-128"/>
              <a:ea typeface="ＭＳ Ｐゴシック" panose="020B0600070205080204" pitchFamily="50" charset="-128"/>
            </a:endParaRPr>
          </a:p>
        </p:txBody>
      </p:sp>
      <p:sp>
        <p:nvSpPr>
          <p:cNvPr id="110" name="楕円 109">
            <a:extLst>
              <a:ext uri="{FF2B5EF4-FFF2-40B4-BE49-F238E27FC236}">
                <a16:creationId xmlns:a16="http://schemas.microsoft.com/office/drawing/2014/main" id="{F44C69FF-E9E5-FDC8-B22E-59014A888C16}"/>
              </a:ext>
            </a:extLst>
          </p:cNvPr>
          <p:cNvSpPr/>
          <p:nvPr/>
        </p:nvSpPr>
        <p:spPr>
          <a:xfrm>
            <a:off x="1987389" y="3101340"/>
            <a:ext cx="90868" cy="908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9CB4AF7F-40C0-1F20-0BE9-489993677A1E}"/>
              </a:ext>
            </a:extLst>
          </p:cNvPr>
          <p:cNvSpPr txBox="1"/>
          <p:nvPr/>
        </p:nvSpPr>
        <p:spPr>
          <a:xfrm>
            <a:off x="4126599" y="4314106"/>
            <a:ext cx="1920599" cy="707886"/>
          </a:xfrm>
          <a:prstGeom prst="rect">
            <a:avLst/>
          </a:prstGeom>
          <a:noFill/>
        </p:spPr>
        <p:txBody>
          <a:bodyPr wrap="square" rtlCol="0">
            <a:spAutoFit/>
          </a:bodyPr>
          <a:lstStyle/>
          <a:p>
            <a:r>
              <a:rPr lang="en-US" altLang="ja-JP" sz="2400" b="1" dirty="0">
                <a:solidFill>
                  <a:schemeClr val="accent5"/>
                </a:solidFill>
                <a:latin typeface="+mn-ea"/>
              </a:rPr>
              <a:t>R</a:t>
            </a:r>
            <a:r>
              <a:rPr lang="en-US" altLang="ja-JP" sz="2400" b="1" baseline="-25000" dirty="0">
                <a:solidFill>
                  <a:schemeClr val="accent5"/>
                </a:solidFill>
                <a:latin typeface="+mn-ea"/>
              </a:rPr>
              <a:t>i</a:t>
            </a:r>
            <a:r>
              <a:rPr lang="en-US" altLang="ja-JP" sz="2400" b="1" dirty="0">
                <a:solidFill>
                  <a:schemeClr val="accent5"/>
                </a:solidFill>
                <a:latin typeface="+mn-ea"/>
              </a:rPr>
              <a:t>(</a:t>
            </a:r>
            <a:r>
              <a:rPr lang="en-US" altLang="ja-JP" sz="2400" b="1" dirty="0" err="1">
                <a:solidFill>
                  <a:schemeClr val="accent5"/>
                </a:solidFill>
                <a:latin typeface="+mn-ea"/>
              </a:rPr>
              <a:t>Q</a:t>
            </a:r>
            <a:r>
              <a:rPr lang="en-US" altLang="ja-JP" sz="2400" b="1" baseline="-25000" dirty="0" err="1">
                <a:solidFill>
                  <a:schemeClr val="accent5"/>
                </a:solidFill>
                <a:latin typeface="+mn-ea"/>
              </a:rPr>
              <a:t>pmaxT</a:t>
            </a:r>
            <a:r>
              <a:rPr lang="en-US" altLang="ja-JP" sz="2400" b="1" dirty="0">
                <a:solidFill>
                  <a:schemeClr val="accent5"/>
                </a:solidFill>
                <a:latin typeface="+mn-ea"/>
              </a:rPr>
              <a:t>)</a:t>
            </a:r>
            <a:endParaRPr kumimoji="1" lang="ja-JP" altLang="en-US" sz="2400" b="1" baseline="-25000" dirty="0">
              <a:solidFill>
                <a:schemeClr val="accent5"/>
              </a:solidFill>
              <a:latin typeface="+mn-ea"/>
            </a:endParaRPr>
          </a:p>
          <a:p>
            <a:endParaRPr kumimoji="1" lang="ja-JP" altLang="en-US" sz="2400" b="1" baseline="-25000" dirty="0">
              <a:solidFill>
                <a:srgbClr val="FF0000"/>
              </a:solidFill>
              <a:latin typeface="+mn-ea"/>
            </a:endParaRPr>
          </a:p>
        </p:txBody>
      </p:sp>
      <p:sp>
        <p:nvSpPr>
          <p:cNvPr id="60" name="楕円 59">
            <a:extLst>
              <a:ext uri="{FF2B5EF4-FFF2-40B4-BE49-F238E27FC236}">
                <a16:creationId xmlns:a16="http://schemas.microsoft.com/office/drawing/2014/main" id="{BDE10359-B8C4-37B1-89F7-688AF993CDBA}"/>
              </a:ext>
            </a:extLst>
          </p:cNvPr>
          <p:cNvSpPr/>
          <p:nvPr/>
        </p:nvSpPr>
        <p:spPr>
          <a:xfrm>
            <a:off x="5043606" y="3101340"/>
            <a:ext cx="90868" cy="9086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a:extLst>
              <a:ext uri="{FF2B5EF4-FFF2-40B4-BE49-F238E27FC236}">
                <a16:creationId xmlns:a16="http://schemas.microsoft.com/office/drawing/2014/main" id="{F99323A1-9228-A53B-B756-F984D04BC5B3}"/>
              </a:ext>
            </a:extLst>
          </p:cNvPr>
          <p:cNvCxnSpPr>
            <a:cxnSpLocks/>
          </p:cNvCxnSpPr>
          <p:nvPr/>
        </p:nvCxnSpPr>
        <p:spPr>
          <a:xfrm>
            <a:off x="5089039" y="4880324"/>
            <a:ext cx="0" cy="71402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楕円 69">
            <a:extLst>
              <a:ext uri="{FF2B5EF4-FFF2-40B4-BE49-F238E27FC236}">
                <a16:creationId xmlns:a16="http://schemas.microsoft.com/office/drawing/2014/main" id="{63889124-55CE-72FD-CFF7-9A4CC4917E80}"/>
              </a:ext>
            </a:extLst>
          </p:cNvPr>
          <p:cNvSpPr/>
          <p:nvPr/>
        </p:nvSpPr>
        <p:spPr>
          <a:xfrm>
            <a:off x="5041465" y="4826984"/>
            <a:ext cx="90868" cy="9086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DF566B81-5FDC-0470-F172-C4DB1EE193CE}"/>
              </a:ext>
            </a:extLst>
          </p:cNvPr>
          <p:cNvSpPr txBox="1"/>
          <p:nvPr/>
        </p:nvSpPr>
        <p:spPr>
          <a:xfrm>
            <a:off x="1639223" y="1234775"/>
            <a:ext cx="1219561" cy="307777"/>
          </a:xfrm>
          <a:prstGeom prst="rect">
            <a:avLst/>
          </a:prstGeom>
          <a:noFill/>
        </p:spPr>
        <p:txBody>
          <a:bodyPr wrap="square" rtlCol="0">
            <a:spAutoFit/>
          </a:bodyPr>
          <a:lstStyle/>
          <a:p>
            <a:r>
              <a:rPr lang="en-US" altLang="ja-JP" sz="1400" b="1" dirty="0" err="1">
                <a:latin typeface="+mn-ea"/>
              </a:rPr>
              <a:t>Q</a:t>
            </a:r>
            <a:r>
              <a:rPr lang="en-US" altLang="ja-JP" sz="1400" b="1" baseline="-25000" dirty="0" err="1">
                <a:latin typeface="+mn-ea"/>
              </a:rPr>
              <a:t>pmax</a:t>
            </a:r>
            <a:endParaRPr kumimoji="1" lang="ja-JP" altLang="en-US" sz="1400" b="1" baseline="-25000" dirty="0">
              <a:latin typeface="+mn-ea"/>
            </a:endParaRPr>
          </a:p>
        </p:txBody>
      </p:sp>
      <p:sp>
        <p:nvSpPr>
          <p:cNvPr id="76" name="テキスト ボックス 75">
            <a:extLst>
              <a:ext uri="{FF2B5EF4-FFF2-40B4-BE49-F238E27FC236}">
                <a16:creationId xmlns:a16="http://schemas.microsoft.com/office/drawing/2014/main" id="{22334356-D5CE-E4EB-D843-D2BDB4219260}"/>
              </a:ext>
            </a:extLst>
          </p:cNvPr>
          <p:cNvSpPr txBox="1"/>
          <p:nvPr/>
        </p:nvSpPr>
        <p:spPr>
          <a:xfrm>
            <a:off x="7412628" y="4722976"/>
            <a:ext cx="696214" cy="307777"/>
          </a:xfrm>
          <a:prstGeom prst="rect">
            <a:avLst/>
          </a:prstGeom>
          <a:noFill/>
        </p:spPr>
        <p:txBody>
          <a:bodyPr wrap="square" rtlCol="0">
            <a:spAutoFit/>
          </a:bodyPr>
          <a:lstStyle/>
          <a:p>
            <a:r>
              <a:rPr lang="en-US" altLang="ja-JP" sz="1400" b="1" dirty="0" err="1">
                <a:latin typeface="+mn-ea"/>
              </a:rPr>
              <a:t>R</a:t>
            </a:r>
            <a:r>
              <a:rPr lang="en-US" altLang="ja-JP" sz="1400" b="1" baseline="-25000" dirty="0" err="1">
                <a:latin typeface="+mn-ea"/>
              </a:rPr>
              <a:t>max</a:t>
            </a:r>
            <a:r>
              <a:rPr lang="en-US" altLang="ja-JP" sz="1400" b="1" dirty="0">
                <a:latin typeface="+mn-ea"/>
              </a:rPr>
              <a:t>’</a:t>
            </a:r>
            <a:endParaRPr kumimoji="1" lang="ja-JP" altLang="en-US" sz="1400" b="1" baseline="-25000" dirty="0">
              <a:latin typeface="+mn-ea"/>
            </a:endParaRPr>
          </a:p>
        </p:txBody>
      </p:sp>
      <p:cxnSp>
        <p:nvCxnSpPr>
          <p:cNvPr id="78" name="直線矢印コネクタ 77">
            <a:extLst>
              <a:ext uri="{FF2B5EF4-FFF2-40B4-BE49-F238E27FC236}">
                <a16:creationId xmlns:a16="http://schemas.microsoft.com/office/drawing/2014/main" id="{6A6A6A59-7C1C-A2D8-88A0-3F5810EE79D9}"/>
              </a:ext>
            </a:extLst>
          </p:cNvPr>
          <p:cNvCxnSpPr>
            <a:cxnSpLocks/>
          </p:cNvCxnSpPr>
          <p:nvPr/>
        </p:nvCxnSpPr>
        <p:spPr>
          <a:xfrm>
            <a:off x="5174830" y="3131820"/>
            <a:ext cx="0" cy="1729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B279D06A-6C2A-99CC-CEDD-5294CA365AD8}"/>
              </a:ext>
            </a:extLst>
          </p:cNvPr>
          <p:cNvCxnSpPr>
            <a:cxnSpLocks/>
          </p:cNvCxnSpPr>
          <p:nvPr/>
        </p:nvCxnSpPr>
        <p:spPr>
          <a:xfrm>
            <a:off x="4993452" y="3131820"/>
            <a:ext cx="0" cy="1729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E1C68CF-A3C4-75C5-4A71-29FC10E9E11E}"/>
              </a:ext>
            </a:extLst>
          </p:cNvPr>
          <p:cNvCxnSpPr>
            <a:cxnSpLocks/>
          </p:cNvCxnSpPr>
          <p:nvPr/>
        </p:nvCxnSpPr>
        <p:spPr>
          <a:xfrm>
            <a:off x="1415415" y="3141345"/>
            <a:ext cx="61740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EC2A5361-F626-9144-FDCA-0BF7E21B673D}"/>
              </a:ext>
            </a:extLst>
          </p:cNvPr>
          <p:cNvSpPr txBox="1"/>
          <p:nvPr/>
        </p:nvSpPr>
        <p:spPr>
          <a:xfrm>
            <a:off x="5873291" y="5556715"/>
            <a:ext cx="3224259" cy="369332"/>
          </a:xfrm>
          <a:prstGeom prst="rect">
            <a:avLst/>
          </a:prstGeom>
          <a:noFill/>
        </p:spPr>
        <p:txBody>
          <a:bodyPr wrap="square" rtlCol="0">
            <a:spAutoFit/>
          </a:bodyPr>
          <a:lstStyle/>
          <a:p>
            <a:r>
              <a:rPr lang="ja-JP" altLang="en-US" b="1" u="sng" dirty="0">
                <a:solidFill>
                  <a:srgbClr val="FF0000"/>
                </a:solidFill>
              </a:rPr>
              <a:t>時空間分布を考慮した</a:t>
            </a:r>
            <a:r>
              <a:rPr lang="ja-JP" altLang="en-US" b="1" dirty="0"/>
              <a:t>総雨量</a:t>
            </a:r>
            <a:endParaRPr kumimoji="1" lang="ja-JP" altLang="en-US" b="1" dirty="0"/>
          </a:p>
        </p:txBody>
      </p:sp>
      <p:sp>
        <p:nvSpPr>
          <p:cNvPr id="11" name="矢印: 右 10">
            <a:extLst>
              <a:ext uri="{FF2B5EF4-FFF2-40B4-BE49-F238E27FC236}">
                <a16:creationId xmlns:a16="http://schemas.microsoft.com/office/drawing/2014/main" id="{8093DF18-4017-A32D-2137-9D2E97C4E1DD}"/>
              </a:ext>
            </a:extLst>
          </p:cNvPr>
          <p:cNvSpPr/>
          <p:nvPr/>
        </p:nvSpPr>
        <p:spPr>
          <a:xfrm rot="16200000">
            <a:off x="7484092" y="5171120"/>
            <a:ext cx="373712" cy="287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6DF84E63-0C9B-472C-CB60-76550E6F3979}"/>
              </a:ext>
            </a:extLst>
          </p:cNvPr>
          <p:cNvSpPr txBox="1"/>
          <p:nvPr/>
        </p:nvSpPr>
        <p:spPr>
          <a:xfrm>
            <a:off x="3389026" y="932470"/>
            <a:ext cx="5152856" cy="954107"/>
          </a:xfrm>
          <a:prstGeom prst="rect">
            <a:avLst/>
          </a:prstGeom>
          <a:noFill/>
        </p:spPr>
        <p:txBody>
          <a:bodyPr wrap="square" rtlCol="0">
            <a:spAutoFit/>
          </a:bodyPr>
          <a:lstStyle/>
          <a:p>
            <a:pPr>
              <a:lnSpc>
                <a:spcPct val="150000"/>
              </a:lnSpc>
            </a:pPr>
            <a:r>
              <a:rPr lang="ja-JP" altLang="en-US" sz="1600" b="1" dirty="0"/>
              <a:t>ピーク流量に直接寄与する降雨のみをサンプリング</a:t>
            </a:r>
            <a:endParaRPr lang="en-US" altLang="ja-JP" sz="1600" b="1" dirty="0"/>
          </a:p>
          <a:p>
            <a:r>
              <a:rPr lang="ja-JP" altLang="en-US" sz="1600" b="1" dirty="0"/>
              <a:t>➡降雨パターンごとの降雨と流量の関係がほぼ</a:t>
            </a:r>
            <a:r>
              <a:rPr lang="en-US" altLang="ja-JP" sz="1600" b="1" dirty="0"/>
              <a:t>1</a:t>
            </a:r>
            <a:r>
              <a:rPr lang="ja-JP" altLang="en-US" sz="1600" b="1" dirty="0"/>
              <a:t>本の関係に収束し，統一的にとらえることが期待できる</a:t>
            </a:r>
            <a:endParaRPr kumimoji="1" lang="ja-JP" altLang="en-US" sz="1600" b="1" dirty="0"/>
          </a:p>
        </p:txBody>
      </p:sp>
      <p:sp>
        <p:nvSpPr>
          <p:cNvPr id="15" name="矢印: 下 14">
            <a:extLst>
              <a:ext uri="{FF2B5EF4-FFF2-40B4-BE49-F238E27FC236}">
                <a16:creationId xmlns:a16="http://schemas.microsoft.com/office/drawing/2014/main" id="{491D685C-32A9-1EDA-E4E4-CCDCC684EA06}"/>
              </a:ext>
            </a:extLst>
          </p:cNvPr>
          <p:cNvSpPr/>
          <p:nvPr/>
        </p:nvSpPr>
        <p:spPr>
          <a:xfrm rot="19055347">
            <a:off x="4791656" y="2572945"/>
            <a:ext cx="294481" cy="251243"/>
          </a:xfrm>
          <a:prstGeom prst="downArrow">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4018B930-7B9D-7119-C1DA-90D169447C4B}"/>
              </a:ext>
            </a:extLst>
          </p:cNvPr>
          <p:cNvSpPr/>
          <p:nvPr/>
        </p:nvSpPr>
        <p:spPr>
          <a:xfrm rot="8333120">
            <a:off x="5284254" y="3177727"/>
            <a:ext cx="294481" cy="251243"/>
          </a:xfrm>
          <a:prstGeom prst="downArrow">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968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0" y="6605394"/>
            <a:ext cx="3468925" cy="67062"/>
          </a:xfrm>
          <a:prstGeom prst="rect">
            <a:avLst/>
          </a:prstGeom>
        </p:spPr>
      </p:pic>
      <p:sp>
        <p:nvSpPr>
          <p:cNvPr id="6" name="テキスト ボックス 5"/>
          <p:cNvSpPr txBox="1"/>
          <p:nvPr/>
        </p:nvSpPr>
        <p:spPr>
          <a:xfrm>
            <a:off x="152400" y="193528"/>
            <a:ext cx="3705225" cy="646331"/>
          </a:xfrm>
          <a:prstGeom prst="rect">
            <a:avLst/>
          </a:prstGeom>
          <a:noFill/>
        </p:spPr>
        <p:txBody>
          <a:bodyPr wrap="square" rtlCol="0">
            <a:spAutoFit/>
          </a:bodyPr>
          <a:lstStyle/>
          <a:p>
            <a:r>
              <a:rPr kumimoji="1" lang="en-US" altLang="ja-JP" sz="3600" dirty="0">
                <a:solidFill>
                  <a:srgbClr val="0070C0"/>
                </a:solidFill>
                <a:latin typeface="ＭＳ Ｐゴシック" panose="020B0600070205080204" pitchFamily="50" charset="-128"/>
                <a:ea typeface="ＭＳ Ｐゴシック" panose="020B0600070205080204" pitchFamily="50" charset="-128"/>
              </a:rPr>
              <a:t>2</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a:t>
            </a:r>
            <a:r>
              <a:rPr lang="ja-JP" altLang="en-US" sz="3600" dirty="0">
                <a:solidFill>
                  <a:srgbClr val="0070C0"/>
                </a:solidFill>
                <a:latin typeface="ＭＳ Ｐゴシック" panose="020B0600070205080204" pitchFamily="50" charset="-128"/>
                <a:ea typeface="ＭＳ Ｐゴシック" panose="020B0600070205080204" pitchFamily="50" charset="-128"/>
              </a:rPr>
              <a:t>背景・目的</a:t>
            </a:r>
            <a:endParaRPr kumimoji="1" lang="ja-JP" altLang="en-US" sz="3600" dirty="0">
              <a:solidFill>
                <a:srgbClr val="0070C0"/>
              </a:solidFill>
              <a:latin typeface="ＭＳ Ｐゴシック" panose="020B0600070205080204" pitchFamily="50" charset="-128"/>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DE204BB9-3FB1-4F3B-74AD-55EE365E786A}"/>
              </a:ext>
            </a:extLst>
          </p:cNvPr>
          <p:cNvSpPr/>
          <p:nvPr/>
        </p:nvSpPr>
        <p:spPr>
          <a:xfrm>
            <a:off x="229337" y="1760379"/>
            <a:ext cx="8446034" cy="1668621"/>
          </a:xfrm>
          <a:prstGeom prst="rect">
            <a:avLst/>
          </a:prstGeom>
          <a:solidFill>
            <a:schemeClr val="accent2">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800" b="1" spc="300" dirty="0">
              <a:solidFill>
                <a:schemeClr val="tx1"/>
              </a:solidFill>
            </a:endParaRPr>
          </a:p>
        </p:txBody>
      </p:sp>
      <p:sp>
        <p:nvSpPr>
          <p:cNvPr id="11" name="テキスト ボックス 10">
            <a:extLst>
              <a:ext uri="{FF2B5EF4-FFF2-40B4-BE49-F238E27FC236}">
                <a16:creationId xmlns:a16="http://schemas.microsoft.com/office/drawing/2014/main" id="{20CEC1F0-80BB-7A47-4723-9989A3DF3AB8}"/>
              </a:ext>
            </a:extLst>
          </p:cNvPr>
          <p:cNvSpPr txBox="1"/>
          <p:nvPr/>
        </p:nvSpPr>
        <p:spPr>
          <a:xfrm>
            <a:off x="229337" y="1972127"/>
            <a:ext cx="8446034" cy="1322221"/>
          </a:xfrm>
          <a:prstGeom prst="rect">
            <a:avLst/>
          </a:prstGeom>
          <a:noFill/>
        </p:spPr>
        <p:txBody>
          <a:bodyPr wrap="square" rtlCol="0">
            <a:spAutoFit/>
          </a:bodyPr>
          <a:lstStyle/>
          <a:p>
            <a:pPr>
              <a:lnSpc>
                <a:spcPct val="150000"/>
              </a:lnSpc>
            </a:pPr>
            <a:r>
              <a:rPr kumimoji="1" lang="ja-JP" altLang="en-US" sz="2800" b="1" dirty="0"/>
              <a:t>温暖化を踏まえた河川流域に対する適切な降雨サンプリングの検討</a:t>
            </a:r>
            <a:endParaRPr kumimoji="1" lang="en-US" altLang="ja-JP" sz="2800" b="1" dirty="0"/>
          </a:p>
        </p:txBody>
      </p:sp>
      <p:sp>
        <p:nvSpPr>
          <p:cNvPr id="13" name="正方形/長方形 12">
            <a:extLst>
              <a:ext uri="{FF2B5EF4-FFF2-40B4-BE49-F238E27FC236}">
                <a16:creationId xmlns:a16="http://schemas.microsoft.com/office/drawing/2014/main" id="{BA4AF4EF-DBEC-D343-7E17-6F771602E9B3}"/>
              </a:ext>
            </a:extLst>
          </p:cNvPr>
          <p:cNvSpPr/>
          <p:nvPr/>
        </p:nvSpPr>
        <p:spPr>
          <a:xfrm>
            <a:off x="730122" y="1467991"/>
            <a:ext cx="1103659" cy="58072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b="1" spc="300" dirty="0">
              <a:solidFill>
                <a:schemeClr val="tx1"/>
              </a:solidFill>
            </a:endParaRPr>
          </a:p>
        </p:txBody>
      </p:sp>
      <p:sp>
        <p:nvSpPr>
          <p:cNvPr id="12" name="テキスト ボックス 11">
            <a:extLst>
              <a:ext uri="{FF2B5EF4-FFF2-40B4-BE49-F238E27FC236}">
                <a16:creationId xmlns:a16="http://schemas.microsoft.com/office/drawing/2014/main" id="{91EFC85B-A098-9CB4-C0E1-BC8F6661CE62}"/>
              </a:ext>
            </a:extLst>
          </p:cNvPr>
          <p:cNvSpPr txBox="1"/>
          <p:nvPr/>
        </p:nvSpPr>
        <p:spPr>
          <a:xfrm>
            <a:off x="730122" y="1467991"/>
            <a:ext cx="1103659" cy="584775"/>
          </a:xfrm>
          <a:prstGeom prst="rect">
            <a:avLst/>
          </a:prstGeom>
          <a:noFill/>
        </p:spPr>
        <p:txBody>
          <a:bodyPr wrap="square">
            <a:spAutoFit/>
          </a:bodyPr>
          <a:lstStyle/>
          <a:p>
            <a:pPr algn="ctr"/>
            <a:r>
              <a:rPr kumimoji="1" lang="ja-JP" altLang="en-US" sz="3200" b="1" spc="300" dirty="0">
                <a:solidFill>
                  <a:schemeClr val="tx1"/>
                </a:solidFill>
              </a:rPr>
              <a:t>目的</a:t>
            </a:r>
            <a:endParaRPr lang="en-US" altLang="ja-JP" sz="3200" b="1" spc="300" dirty="0">
              <a:solidFill>
                <a:schemeClr val="tx1"/>
              </a:solidFill>
            </a:endParaRPr>
          </a:p>
        </p:txBody>
      </p:sp>
      <p:sp>
        <p:nvSpPr>
          <p:cNvPr id="7" name="正方形/長方形 6">
            <a:extLst>
              <a:ext uri="{FF2B5EF4-FFF2-40B4-BE49-F238E27FC236}">
                <a16:creationId xmlns:a16="http://schemas.microsoft.com/office/drawing/2014/main" id="{34D63E78-60E9-8B91-474F-C9B5F5E64425}"/>
              </a:ext>
            </a:extLst>
          </p:cNvPr>
          <p:cNvSpPr/>
          <p:nvPr/>
        </p:nvSpPr>
        <p:spPr>
          <a:xfrm>
            <a:off x="229337" y="3821065"/>
            <a:ext cx="8446034" cy="23400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3604FF6-782C-EC57-4981-D8C870C3B3EF}"/>
              </a:ext>
            </a:extLst>
          </p:cNvPr>
          <p:cNvSpPr txBox="1"/>
          <p:nvPr/>
        </p:nvSpPr>
        <p:spPr>
          <a:xfrm>
            <a:off x="229337" y="3884387"/>
            <a:ext cx="8446034" cy="2130968"/>
          </a:xfrm>
          <a:prstGeom prst="rect">
            <a:avLst/>
          </a:prstGeom>
          <a:noFill/>
        </p:spPr>
        <p:txBody>
          <a:bodyPr wrap="square">
            <a:spAutoFit/>
          </a:bodyPr>
          <a:lstStyle/>
          <a:p>
            <a:pPr>
              <a:lnSpc>
                <a:spcPct val="150000"/>
              </a:lnSpc>
            </a:pPr>
            <a:r>
              <a:rPr lang="ja-JP" altLang="ja-JP" sz="1800" dirty="0">
                <a:effectLst/>
                <a:latin typeface="+mn-ea"/>
                <a:cs typeface="Times New Roman" panose="02020603050405020304" pitchFamily="18" charset="0"/>
              </a:rPr>
              <a:t>本研究では，これまでの流域平均雨量による降雨サンプルに対して，今回検討する洪水到達時間を考慮した算定手法により，降雨と流量の直接的な関係性が得られないかを試みた．また，地球温暖化による気候変動の影響を踏まえた評価を行うために，大量アンサンブルデータを有する</a:t>
            </a:r>
            <a:r>
              <a:rPr lang="en-US" altLang="ja-JP" sz="1800" dirty="0">
                <a:effectLst/>
                <a:latin typeface="+mn-ea"/>
              </a:rPr>
              <a:t>d4PDF-RCM</a:t>
            </a:r>
            <a:r>
              <a:rPr lang="ja-JP" altLang="ja-JP" sz="1800" dirty="0">
                <a:effectLst/>
                <a:latin typeface="+mn-ea"/>
                <a:cs typeface="Times New Roman" panose="02020603050405020304" pitchFamily="18" charset="0"/>
              </a:rPr>
              <a:t>の</a:t>
            </a:r>
            <a:r>
              <a:rPr lang="en-US" altLang="ja-JP" sz="1800" dirty="0">
                <a:effectLst/>
                <a:latin typeface="+mn-ea"/>
              </a:rPr>
              <a:t>4</a:t>
            </a:r>
            <a:r>
              <a:rPr lang="ja-JP" altLang="ja-JP" sz="1800" dirty="0">
                <a:effectLst/>
                <a:latin typeface="+mn-ea"/>
                <a:cs typeface="Times New Roman" panose="02020603050405020304" pitchFamily="18" charset="0"/>
              </a:rPr>
              <a:t>℃上昇実験値の降雨データを扱い，一級河川大和川水系を対象に分析を行った．</a:t>
            </a:r>
            <a:endParaRPr lang="ja-JP" altLang="en-US" dirty="0">
              <a:latin typeface="+mn-ea"/>
            </a:endParaRPr>
          </a:p>
        </p:txBody>
      </p:sp>
    </p:spTree>
    <p:extLst>
      <p:ext uri="{BB962C8B-B14F-4D97-AF65-F5344CB8AC3E}">
        <p14:creationId xmlns:p14="http://schemas.microsoft.com/office/powerpoint/2010/main" val="60931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10D95CB-5068-834A-0C3E-D98C85CD09D9}"/>
              </a:ext>
            </a:extLst>
          </p:cNvPr>
          <p:cNvSpPr/>
          <p:nvPr/>
        </p:nvSpPr>
        <p:spPr>
          <a:xfrm>
            <a:off x="78377" y="801658"/>
            <a:ext cx="8995954" cy="42133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08ABE6EA-8605-EFE8-10F2-D86A06029B6D}"/>
              </a:ext>
            </a:extLst>
          </p:cNvPr>
          <p:cNvSpPr/>
          <p:nvPr/>
        </p:nvSpPr>
        <p:spPr>
          <a:xfrm>
            <a:off x="152399" y="977291"/>
            <a:ext cx="5668074" cy="3952644"/>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0" y="6727314"/>
            <a:ext cx="3468925" cy="67062"/>
          </a:xfrm>
          <a:prstGeom prst="rect">
            <a:avLst/>
          </a:prstGeom>
        </p:spPr>
      </p:pic>
      <p:sp>
        <p:nvSpPr>
          <p:cNvPr id="9" name="テキスト ボックス 8">
            <a:extLst>
              <a:ext uri="{FF2B5EF4-FFF2-40B4-BE49-F238E27FC236}">
                <a16:creationId xmlns:a16="http://schemas.microsoft.com/office/drawing/2014/main" id="{4B75DEE4-F5D3-4B3B-80E1-9AD71AC1FA16}"/>
              </a:ext>
            </a:extLst>
          </p:cNvPr>
          <p:cNvSpPr txBox="1"/>
          <p:nvPr/>
        </p:nvSpPr>
        <p:spPr>
          <a:xfrm>
            <a:off x="152400" y="193528"/>
            <a:ext cx="8086627" cy="646331"/>
          </a:xfrm>
          <a:prstGeom prst="rect">
            <a:avLst/>
          </a:prstGeom>
          <a:noFill/>
        </p:spPr>
        <p:txBody>
          <a:bodyPr wrap="square" rtlCol="0">
            <a:spAutoFit/>
          </a:bodyPr>
          <a:lstStyle/>
          <a:p>
            <a:pPr lvl="0"/>
            <a:r>
              <a:rPr lang="en-US" altLang="ja-JP" sz="3600" dirty="0">
                <a:solidFill>
                  <a:srgbClr val="0070C0"/>
                </a:solidFill>
                <a:latin typeface="ＭＳ Ｐゴシック" panose="020B0600070205080204" pitchFamily="50" charset="-128"/>
                <a:ea typeface="ＭＳ Ｐゴシック" panose="020B0600070205080204" pitchFamily="50" charset="-128"/>
              </a:rPr>
              <a:t>2</a:t>
            </a:r>
            <a:r>
              <a:rPr kumimoji="1" lang="ja-JP" altLang="en-US" sz="3600" dirty="0">
                <a:solidFill>
                  <a:srgbClr val="0070C0"/>
                </a:solidFill>
                <a:latin typeface="ＭＳ Ｐゴシック" panose="020B0600070205080204" pitchFamily="50" charset="-128"/>
                <a:ea typeface="ＭＳ Ｐゴシック" panose="020B0600070205080204" pitchFamily="50" charset="-128"/>
              </a:rPr>
              <a:t>　流出解析の概要</a:t>
            </a:r>
            <a:endParaRPr lang="en-US" altLang="ja-JP" sz="4000" dirty="0">
              <a:solidFill>
                <a:srgbClr val="0070C0"/>
              </a:solidFill>
              <a:ea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3F86B761-DAF0-D769-AA42-1883A14BC287}"/>
              </a:ext>
            </a:extLst>
          </p:cNvPr>
          <p:cNvSpPr txBox="1"/>
          <p:nvPr/>
        </p:nvSpPr>
        <p:spPr>
          <a:xfrm>
            <a:off x="152399" y="5278594"/>
            <a:ext cx="3650472" cy="830997"/>
          </a:xfrm>
          <a:prstGeom prst="rect">
            <a:avLst/>
          </a:prstGeom>
          <a:noFill/>
        </p:spPr>
        <p:txBody>
          <a:bodyPr wrap="square" rtlCol="0">
            <a:spAutoFit/>
          </a:bodyPr>
          <a:lstStyle/>
          <a:p>
            <a:r>
              <a:rPr lang="ja-JP" altLang="en-US" sz="1600" dirty="0"/>
              <a:t>大和川流域の雨量データについては，</a:t>
            </a:r>
            <a:endParaRPr lang="en-US" altLang="ja-JP" sz="1600" dirty="0"/>
          </a:p>
          <a:p>
            <a:r>
              <a:rPr lang="en-US" altLang="ja-JP" sz="1600" dirty="0"/>
              <a:t>Dual Window</a:t>
            </a:r>
            <a:r>
              <a:rPr lang="ja-JP" altLang="en-US" sz="1600" dirty="0"/>
              <a:t>補正により</a:t>
            </a:r>
            <a:r>
              <a:rPr lang="ja-JP" altLang="en-US" sz="1600" b="1" dirty="0">
                <a:solidFill>
                  <a:srgbClr val="FF0000"/>
                </a:solidFill>
              </a:rPr>
              <a:t>バイアス補正</a:t>
            </a:r>
            <a:r>
              <a:rPr lang="ja-JP" altLang="en-US" sz="1600" dirty="0"/>
              <a:t>を行った．</a:t>
            </a:r>
            <a:endParaRPr lang="en-US" altLang="ja-JP" sz="1600" dirty="0"/>
          </a:p>
        </p:txBody>
      </p:sp>
      <p:grpSp>
        <p:nvGrpSpPr>
          <p:cNvPr id="45" name="グループ化 44">
            <a:extLst>
              <a:ext uri="{FF2B5EF4-FFF2-40B4-BE49-F238E27FC236}">
                <a16:creationId xmlns:a16="http://schemas.microsoft.com/office/drawing/2014/main" id="{6E9B5F74-3280-4ED5-20C7-1E79DA335306}"/>
              </a:ext>
            </a:extLst>
          </p:cNvPr>
          <p:cNvGrpSpPr/>
          <p:nvPr/>
        </p:nvGrpSpPr>
        <p:grpSpPr>
          <a:xfrm>
            <a:off x="3905765" y="5556616"/>
            <a:ext cx="4939220" cy="262960"/>
            <a:chOff x="1144082" y="1062358"/>
            <a:chExt cx="6364000" cy="338814"/>
          </a:xfrm>
        </p:grpSpPr>
        <p:sp>
          <p:nvSpPr>
            <p:cNvPr id="46" name="正方形/長方形 45">
              <a:extLst>
                <a:ext uri="{FF2B5EF4-FFF2-40B4-BE49-F238E27FC236}">
                  <a16:creationId xmlns:a16="http://schemas.microsoft.com/office/drawing/2014/main" id="{562E10CB-8856-99BD-DB6B-0F492B7D3DC6}"/>
                </a:ext>
              </a:extLst>
            </p:cNvPr>
            <p:cNvSpPr/>
            <p:nvPr/>
          </p:nvSpPr>
          <p:spPr>
            <a:xfrm>
              <a:off x="1144082" y="1073505"/>
              <a:ext cx="6364000" cy="316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a:extLst>
                <a:ext uri="{FF2B5EF4-FFF2-40B4-BE49-F238E27FC236}">
                  <a16:creationId xmlns:a16="http://schemas.microsoft.com/office/drawing/2014/main" id="{9FA8DE90-CA06-C5AD-28DF-ADB9FFE35808}"/>
                </a:ext>
              </a:extLst>
            </p:cNvPr>
            <p:cNvSpPr/>
            <p:nvPr/>
          </p:nvSpPr>
          <p:spPr>
            <a:xfrm>
              <a:off x="3611112" y="1062358"/>
              <a:ext cx="1388444" cy="3388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882AE084-7ADD-EBEB-911B-7993EB257A98}"/>
                </a:ext>
              </a:extLst>
            </p:cNvPr>
            <p:cNvGrpSpPr/>
            <p:nvPr/>
          </p:nvGrpSpPr>
          <p:grpSpPr>
            <a:xfrm>
              <a:off x="3730972" y="1146493"/>
              <a:ext cx="1163080" cy="180644"/>
              <a:chOff x="3730972" y="1146493"/>
              <a:chExt cx="1163080" cy="180644"/>
            </a:xfrm>
          </p:grpSpPr>
          <p:sp>
            <p:nvSpPr>
              <p:cNvPr id="73" name="楕円 72">
                <a:extLst>
                  <a:ext uri="{FF2B5EF4-FFF2-40B4-BE49-F238E27FC236}">
                    <a16:creationId xmlns:a16="http://schemas.microsoft.com/office/drawing/2014/main" id="{2CD98DA4-8D46-4E6B-4DC7-7D022EE3FF5E}"/>
                  </a:ext>
                </a:extLst>
              </p:cNvPr>
              <p:cNvSpPr/>
              <p:nvPr/>
            </p:nvSpPr>
            <p:spPr>
              <a:xfrm>
                <a:off x="4221344" y="1148318"/>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AB90E25F-F3C7-7C0F-6E30-D7C87D7837DD}"/>
                  </a:ext>
                </a:extLst>
              </p:cNvPr>
              <p:cNvSpPr/>
              <p:nvPr/>
            </p:nvSpPr>
            <p:spPr>
              <a:xfrm>
                <a:off x="4472998" y="114961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楕円 74">
                <a:extLst>
                  <a:ext uri="{FF2B5EF4-FFF2-40B4-BE49-F238E27FC236}">
                    <a16:creationId xmlns:a16="http://schemas.microsoft.com/office/drawing/2014/main" id="{2C8716E6-CC11-9557-EFA2-67C6A64D0B0A}"/>
                  </a:ext>
                </a:extLst>
              </p:cNvPr>
              <p:cNvSpPr/>
              <p:nvPr/>
            </p:nvSpPr>
            <p:spPr>
              <a:xfrm>
                <a:off x="3970730" y="114961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a:extLst>
                  <a:ext uri="{FF2B5EF4-FFF2-40B4-BE49-F238E27FC236}">
                    <a16:creationId xmlns:a16="http://schemas.microsoft.com/office/drawing/2014/main" id="{3F29D460-E958-EA37-74C1-A31464BEEAF8}"/>
                  </a:ext>
                </a:extLst>
              </p:cNvPr>
              <p:cNvSpPr/>
              <p:nvPr/>
            </p:nvSpPr>
            <p:spPr>
              <a:xfrm>
                <a:off x="4716528" y="114649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C8EDA75A-0048-7308-3279-C4F495A8C40B}"/>
                  </a:ext>
                </a:extLst>
              </p:cNvPr>
              <p:cNvSpPr/>
              <p:nvPr/>
            </p:nvSpPr>
            <p:spPr>
              <a:xfrm>
                <a:off x="3730972" y="1148916"/>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8BF5C7FB-40F2-A769-74A8-A5991A933657}"/>
                </a:ext>
              </a:extLst>
            </p:cNvPr>
            <p:cNvGrpSpPr/>
            <p:nvPr/>
          </p:nvGrpSpPr>
          <p:grpSpPr>
            <a:xfrm>
              <a:off x="6269556" y="1146758"/>
              <a:ext cx="1163080" cy="180644"/>
              <a:chOff x="3730972" y="1146493"/>
              <a:chExt cx="1163080" cy="180644"/>
            </a:xfrm>
          </p:grpSpPr>
          <p:sp>
            <p:nvSpPr>
              <p:cNvPr id="68" name="楕円 67">
                <a:extLst>
                  <a:ext uri="{FF2B5EF4-FFF2-40B4-BE49-F238E27FC236}">
                    <a16:creationId xmlns:a16="http://schemas.microsoft.com/office/drawing/2014/main" id="{43C89788-7A8B-3724-5FDC-A3566F54553D}"/>
                  </a:ext>
                </a:extLst>
              </p:cNvPr>
              <p:cNvSpPr/>
              <p:nvPr/>
            </p:nvSpPr>
            <p:spPr>
              <a:xfrm>
                <a:off x="4221344" y="1148318"/>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147DED33-83EC-0C5C-F5DF-22E9C9A81301}"/>
                  </a:ext>
                </a:extLst>
              </p:cNvPr>
              <p:cNvSpPr/>
              <p:nvPr/>
            </p:nvSpPr>
            <p:spPr>
              <a:xfrm>
                <a:off x="4472998" y="114961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楕円 69">
                <a:extLst>
                  <a:ext uri="{FF2B5EF4-FFF2-40B4-BE49-F238E27FC236}">
                    <a16:creationId xmlns:a16="http://schemas.microsoft.com/office/drawing/2014/main" id="{DD744C93-2A35-FF90-50D0-FDB8CB2E268B}"/>
                  </a:ext>
                </a:extLst>
              </p:cNvPr>
              <p:cNvSpPr/>
              <p:nvPr/>
            </p:nvSpPr>
            <p:spPr>
              <a:xfrm>
                <a:off x="3970730" y="114961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9F533B67-E6D4-BD0D-662A-34D6BC2C74AB}"/>
                  </a:ext>
                </a:extLst>
              </p:cNvPr>
              <p:cNvSpPr/>
              <p:nvPr/>
            </p:nvSpPr>
            <p:spPr>
              <a:xfrm>
                <a:off x="4716528" y="114649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54DE5240-7442-B72C-3DDB-81F3F393DB30}"/>
                  </a:ext>
                </a:extLst>
              </p:cNvPr>
              <p:cNvSpPr/>
              <p:nvPr/>
            </p:nvSpPr>
            <p:spPr>
              <a:xfrm>
                <a:off x="3730972" y="1148916"/>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39FD5267-BC58-471B-76B3-38727E297CE1}"/>
                </a:ext>
              </a:extLst>
            </p:cNvPr>
            <p:cNvGrpSpPr/>
            <p:nvPr/>
          </p:nvGrpSpPr>
          <p:grpSpPr>
            <a:xfrm>
              <a:off x="5070165" y="1146758"/>
              <a:ext cx="1163080" cy="180644"/>
              <a:chOff x="3730972" y="1146493"/>
              <a:chExt cx="1163080" cy="180644"/>
            </a:xfrm>
          </p:grpSpPr>
          <p:sp>
            <p:nvSpPr>
              <p:cNvPr id="63" name="楕円 62">
                <a:extLst>
                  <a:ext uri="{FF2B5EF4-FFF2-40B4-BE49-F238E27FC236}">
                    <a16:creationId xmlns:a16="http://schemas.microsoft.com/office/drawing/2014/main" id="{C9EEB919-F36E-DA95-4F2B-272306DF2A95}"/>
                  </a:ext>
                </a:extLst>
              </p:cNvPr>
              <p:cNvSpPr/>
              <p:nvPr/>
            </p:nvSpPr>
            <p:spPr>
              <a:xfrm>
                <a:off x="4221344" y="1148318"/>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A4793B16-CF18-E563-E126-2FB1A6F02895}"/>
                  </a:ext>
                </a:extLst>
              </p:cNvPr>
              <p:cNvSpPr/>
              <p:nvPr/>
            </p:nvSpPr>
            <p:spPr>
              <a:xfrm>
                <a:off x="4472998" y="114961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DFF2035F-976E-12C4-986E-2C21BEBA293A}"/>
                  </a:ext>
                </a:extLst>
              </p:cNvPr>
              <p:cNvSpPr/>
              <p:nvPr/>
            </p:nvSpPr>
            <p:spPr>
              <a:xfrm>
                <a:off x="3970730" y="114961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5EA9B110-FFD1-1200-DB90-72A0AC591D27}"/>
                  </a:ext>
                </a:extLst>
              </p:cNvPr>
              <p:cNvSpPr/>
              <p:nvPr/>
            </p:nvSpPr>
            <p:spPr>
              <a:xfrm>
                <a:off x="4716528" y="114649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a:extLst>
                  <a:ext uri="{FF2B5EF4-FFF2-40B4-BE49-F238E27FC236}">
                    <a16:creationId xmlns:a16="http://schemas.microsoft.com/office/drawing/2014/main" id="{06782C18-9793-6568-01F1-DB2001D17DC4}"/>
                  </a:ext>
                </a:extLst>
              </p:cNvPr>
              <p:cNvSpPr/>
              <p:nvPr/>
            </p:nvSpPr>
            <p:spPr>
              <a:xfrm>
                <a:off x="3730972" y="1148916"/>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6896B0CB-89BC-E58F-10A4-9880D81311ED}"/>
                </a:ext>
              </a:extLst>
            </p:cNvPr>
            <p:cNvGrpSpPr/>
            <p:nvPr/>
          </p:nvGrpSpPr>
          <p:grpSpPr>
            <a:xfrm>
              <a:off x="1185001" y="1140162"/>
              <a:ext cx="1163080" cy="180644"/>
              <a:chOff x="3730972" y="1146493"/>
              <a:chExt cx="1163080" cy="180644"/>
            </a:xfrm>
          </p:grpSpPr>
          <p:sp>
            <p:nvSpPr>
              <p:cNvPr id="58" name="楕円 57">
                <a:extLst>
                  <a:ext uri="{FF2B5EF4-FFF2-40B4-BE49-F238E27FC236}">
                    <a16:creationId xmlns:a16="http://schemas.microsoft.com/office/drawing/2014/main" id="{02DB1E92-82A7-AB05-6B82-552EF4904810}"/>
                  </a:ext>
                </a:extLst>
              </p:cNvPr>
              <p:cNvSpPr/>
              <p:nvPr/>
            </p:nvSpPr>
            <p:spPr>
              <a:xfrm>
                <a:off x="4221344" y="1148318"/>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A0609C64-F0C5-F8FF-85BC-42FCF482B9D1}"/>
                  </a:ext>
                </a:extLst>
              </p:cNvPr>
              <p:cNvSpPr/>
              <p:nvPr/>
            </p:nvSpPr>
            <p:spPr>
              <a:xfrm>
                <a:off x="4472998" y="114961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30A64900-A272-E55E-5457-CEA47202153C}"/>
                  </a:ext>
                </a:extLst>
              </p:cNvPr>
              <p:cNvSpPr/>
              <p:nvPr/>
            </p:nvSpPr>
            <p:spPr>
              <a:xfrm>
                <a:off x="3970730" y="114961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A246A570-7589-38AD-0012-74E4C1F4EB7B}"/>
                  </a:ext>
                </a:extLst>
              </p:cNvPr>
              <p:cNvSpPr/>
              <p:nvPr/>
            </p:nvSpPr>
            <p:spPr>
              <a:xfrm>
                <a:off x="4716528" y="114649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705B81F2-DC0E-AAF0-04FE-D45D19B42EBE}"/>
                  </a:ext>
                </a:extLst>
              </p:cNvPr>
              <p:cNvSpPr/>
              <p:nvPr/>
            </p:nvSpPr>
            <p:spPr>
              <a:xfrm>
                <a:off x="3730972" y="1148916"/>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CBAA1098-A11A-A35B-787F-FCDD0878EA48}"/>
                </a:ext>
              </a:extLst>
            </p:cNvPr>
            <p:cNvGrpSpPr/>
            <p:nvPr/>
          </p:nvGrpSpPr>
          <p:grpSpPr>
            <a:xfrm>
              <a:off x="2400524" y="1151911"/>
              <a:ext cx="1163080" cy="180644"/>
              <a:chOff x="3730972" y="1146493"/>
              <a:chExt cx="1163080" cy="180644"/>
            </a:xfrm>
          </p:grpSpPr>
          <p:sp>
            <p:nvSpPr>
              <p:cNvPr id="53" name="楕円 52">
                <a:extLst>
                  <a:ext uri="{FF2B5EF4-FFF2-40B4-BE49-F238E27FC236}">
                    <a16:creationId xmlns:a16="http://schemas.microsoft.com/office/drawing/2014/main" id="{E837E6CE-8DA9-44B4-886C-8636D83E10E4}"/>
                  </a:ext>
                </a:extLst>
              </p:cNvPr>
              <p:cNvSpPr/>
              <p:nvPr/>
            </p:nvSpPr>
            <p:spPr>
              <a:xfrm>
                <a:off x="4221344" y="1148318"/>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96CB18A-897E-E9C3-BD06-E2C1A332483C}"/>
                  </a:ext>
                </a:extLst>
              </p:cNvPr>
              <p:cNvSpPr/>
              <p:nvPr/>
            </p:nvSpPr>
            <p:spPr>
              <a:xfrm>
                <a:off x="4472998" y="114961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楕円 54">
                <a:extLst>
                  <a:ext uri="{FF2B5EF4-FFF2-40B4-BE49-F238E27FC236}">
                    <a16:creationId xmlns:a16="http://schemas.microsoft.com/office/drawing/2014/main" id="{D2FC8A62-EAB7-4C6D-86A1-B988E757EEBE}"/>
                  </a:ext>
                </a:extLst>
              </p:cNvPr>
              <p:cNvSpPr/>
              <p:nvPr/>
            </p:nvSpPr>
            <p:spPr>
              <a:xfrm>
                <a:off x="3970730" y="114961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62A3143-17E0-EF50-3982-29A0AD8DF9EF}"/>
                  </a:ext>
                </a:extLst>
              </p:cNvPr>
              <p:cNvSpPr/>
              <p:nvPr/>
            </p:nvSpPr>
            <p:spPr>
              <a:xfrm>
                <a:off x="4716528" y="1146493"/>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4D7C402C-F950-5ADE-5EC3-FA030BE7341F}"/>
                  </a:ext>
                </a:extLst>
              </p:cNvPr>
              <p:cNvSpPr/>
              <p:nvPr/>
            </p:nvSpPr>
            <p:spPr>
              <a:xfrm>
                <a:off x="3730972" y="1148916"/>
                <a:ext cx="177524" cy="1775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8" name="左中かっこ 77">
            <a:extLst>
              <a:ext uri="{FF2B5EF4-FFF2-40B4-BE49-F238E27FC236}">
                <a16:creationId xmlns:a16="http://schemas.microsoft.com/office/drawing/2014/main" id="{5FDA59F8-EA1D-91C4-9E01-32326D857A90}"/>
              </a:ext>
            </a:extLst>
          </p:cNvPr>
          <p:cNvSpPr/>
          <p:nvPr/>
        </p:nvSpPr>
        <p:spPr>
          <a:xfrm rot="5400000">
            <a:off x="6340388" y="2935110"/>
            <a:ext cx="101729" cy="490746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左中かっこ 78">
            <a:extLst>
              <a:ext uri="{FF2B5EF4-FFF2-40B4-BE49-F238E27FC236}">
                <a16:creationId xmlns:a16="http://schemas.microsoft.com/office/drawing/2014/main" id="{A592D015-9895-8491-60D3-0D0A3F8E8127}"/>
              </a:ext>
            </a:extLst>
          </p:cNvPr>
          <p:cNvSpPr/>
          <p:nvPr/>
        </p:nvSpPr>
        <p:spPr>
          <a:xfrm rot="16200000">
            <a:off x="6339841" y="5442157"/>
            <a:ext cx="92686" cy="104948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C1D6BFC9-2768-BB59-5846-BEE1DAF5CF05}"/>
              </a:ext>
            </a:extLst>
          </p:cNvPr>
          <p:cNvSpPr txBox="1"/>
          <p:nvPr/>
        </p:nvSpPr>
        <p:spPr>
          <a:xfrm>
            <a:off x="5964337" y="4984646"/>
            <a:ext cx="822076" cy="369332"/>
          </a:xfrm>
          <a:prstGeom prst="rect">
            <a:avLst/>
          </a:prstGeom>
          <a:noFill/>
        </p:spPr>
        <p:txBody>
          <a:bodyPr wrap="square" rtlCol="0">
            <a:spAutoFit/>
          </a:bodyPr>
          <a:lstStyle/>
          <a:p>
            <a:pPr algn="ctr"/>
            <a:r>
              <a:rPr kumimoji="1" lang="en-US" altLang="ja-JP" dirty="0"/>
              <a:t>25</a:t>
            </a:r>
            <a:r>
              <a:rPr kumimoji="1" lang="ja-JP" altLang="en-US" dirty="0"/>
              <a:t>日</a:t>
            </a:r>
          </a:p>
        </p:txBody>
      </p:sp>
      <p:sp>
        <p:nvSpPr>
          <p:cNvPr id="81" name="テキスト ボックス 80">
            <a:extLst>
              <a:ext uri="{FF2B5EF4-FFF2-40B4-BE49-F238E27FC236}">
                <a16:creationId xmlns:a16="http://schemas.microsoft.com/office/drawing/2014/main" id="{7A24D463-2C97-3B51-A496-BFC2E110BC52}"/>
              </a:ext>
            </a:extLst>
          </p:cNvPr>
          <p:cNvSpPr txBox="1"/>
          <p:nvPr/>
        </p:nvSpPr>
        <p:spPr>
          <a:xfrm>
            <a:off x="6153537" y="6008043"/>
            <a:ext cx="671724" cy="369332"/>
          </a:xfrm>
          <a:prstGeom prst="rect">
            <a:avLst/>
          </a:prstGeom>
          <a:noFill/>
        </p:spPr>
        <p:txBody>
          <a:bodyPr wrap="square" rtlCol="0">
            <a:spAutoFit/>
          </a:bodyPr>
          <a:lstStyle/>
          <a:p>
            <a:r>
              <a:rPr kumimoji="1" lang="en-US" altLang="ja-JP" dirty="0"/>
              <a:t>5</a:t>
            </a:r>
            <a:r>
              <a:rPr kumimoji="1" lang="ja-JP" altLang="en-US" dirty="0"/>
              <a:t>日</a:t>
            </a:r>
          </a:p>
        </p:txBody>
      </p:sp>
      <p:sp>
        <p:nvSpPr>
          <p:cNvPr id="82" name="矢印: U ターン 81">
            <a:extLst>
              <a:ext uri="{FF2B5EF4-FFF2-40B4-BE49-F238E27FC236}">
                <a16:creationId xmlns:a16="http://schemas.microsoft.com/office/drawing/2014/main" id="{241D843A-4EA2-B80F-07DA-588B5C4B40EF}"/>
              </a:ext>
            </a:extLst>
          </p:cNvPr>
          <p:cNvSpPr/>
          <p:nvPr/>
        </p:nvSpPr>
        <p:spPr>
          <a:xfrm rot="10800000" flipH="1">
            <a:off x="4847054" y="5915976"/>
            <a:ext cx="1259368" cy="514720"/>
          </a:xfrm>
          <a:prstGeom prst="uturnArrow">
            <a:avLst>
              <a:gd name="adj1" fmla="val 13157"/>
              <a:gd name="adj2" fmla="val 25000"/>
              <a:gd name="adj3" fmla="val 25000"/>
              <a:gd name="adj4" fmla="val 43750"/>
              <a:gd name="adj5" fmla="val 78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3" name="矢印: U ターン 82">
            <a:extLst>
              <a:ext uri="{FF2B5EF4-FFF2-40B4-BE49-F238E27FC236}">
                <a16:creationId xmlns:a16="http://schemas.microsoft.com/office/drawing/2014/main" id="{5C93707F-E328-432E-62BE-A6695C9D18E1}"/>
              </a:ext>
            </a:extLst>
          </p:cNvPr>
          <p:cNvSpPr/>
          <p:nvPr/>
        </p:nvSpPr>
        <p:spPr>
          <a:xfrm rot="10800000">
            <a:off x="6701019" y="5915976"/>
            <a:ext cx="1251613" cy="514720"/>
          </a:xfrm>
          <a:prstGeom prst="uturnArrow">
            <a:avLst>
              <a:gd name="adj1" fmla="val 13157"/>
              <a:gd name="adj2" fmla="val 25000"/>
              <a:gd name="adj3" fmla="val 25000"/>
              <a:gd name="adj4" fmla="val 43750"/>
              <a:gd name="adj5" fmla="val 78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テキスト ボックス 84">
            <a:extLst>
              <a:ext uri="{FF2B5EF4-FFF2-40B4-BE49-F238E27FC236}">
                <a16:creationId xmlns:a16="http://schemas.microsoft.com/office/drawing/2014/main" id="{3AD1893D-5595-B95E-2447-13415813F4C4}"/>
              </a:ext>
            </a:extLst>
          </p:cNvPr>
          <p:cNvSpPr txBox="1"/>
          <p:nvPr/>
        </p:nvSpPr>
        <p:spPr>
          <a:xfrm>
            <a:off x="4308196" y="6517427"/>
            <a:ext cx="4108274" cy="338554"/>
          </a:xfrm>
          <a:prstGeom prst="rect">
            <a:avLst/>
          </a:prstGeom>
          <a:noFill/>
        </p:spPr>
        <p:txBody>
          <a:bodyPr wrap="square" rtlCol="0">
            <a:spAutoFit/>
          </a:bodyPr>
          <a:lstStyle/>
          <a:p>
            <a:pPr algn="ctr"/>
            <a:r>
              <a:rPr lang="en-US" altLang="ja-JP" sz="1600" dirty="0"/>
              <a:t>Dual</a:t>
            </a:r>
            <a:r>
              <a:rPr lang="ja-JP" altLang="en-US" sz="1600" dirty="0"/>
              <a:t> </a:t>
            </a:r>
            <a:r>
              <a:rPr lang="en-US" altLang="ja-JP" sz="1600" dirty="0"/>
              <a:t>Window</a:t>
            </a:r>
            <a:r>
              <a:rPr lang="ja-JP" altLang="en-US" sz="1600" dirty="0"/>
              <a:t>補正の概念図</a:t>
            </a:r>
            <a:endParaRPr lang="en-US" altLang="ja-JP" sz="1600" dirty="0"/>
          </a:p>
        </p:txBody>
      </p:sp>
      <p:sp>
        <p:nvSpPr>
          <p:cNvPr id="25" name="テキスト ボックス 24">
            <a:extLst>
              <a:ext uri="{FF2B5EF4-FFF2-40B4-BE49-F238E27FC236}">
                <a16:creationId xmlns:a16="http://schemas.microsoft.com/office/drawing/2014/main" id="{E6232027-B966-4E0E-99E4-9BEF4419BC5E}"/>
              </a:ext>
            </a:extLst>
          </p:cNvPr>
          <p:cNvSpPr txBox="1"/>
          <p:nvPr/>
        </p:nvSpPr>
        <p:spPr>
          <a:xfrm>
            <a:off x="2014163" y="829371"/>
            <a:ext cx="1792300" cy="461665"/>
          </a:xfrm>
          <a:prstGeom prst="rect">
            <a:avLst/>
          </a:prstGeom>
          <a:solidFill>
            <a:schemeClr val="accent2">
              <a:lumMod val="20000"/>
              <a:lumOff val="80000"/>
            </a:schemeClr>
          </a:solidFill>
          <a:ln>
            <a:noFill/>
          </a:ln>
        </p:spPr>
        <p:txBody>
          <a:bodyPr wrap="square" rtlCol="0">
            <a:spAutoFit/>
          </a:bodyPr>
          <a:lstStyle/>
          <a:p>
            <a:pPr algn="ctr"/>
            <a:endParaRPr lang="en-US" altLang="ja-JP" sz="2400" b="1" dirty="0"/>
          </a:p>
        </p:txBody>
      </p:sp>
      <p:sp>
        <p:nvSpPr>
          <p:cNvPr id="13" name="正方形/長方形 12">
            <a:extLst>
              <a:ext uri="{FF2B5EF4-FFF2-40B4-BE49-F238E27FC236}">
                <a16:creationId xmlns:a16="http://schemas.microsoft.com/office/drawing/2014/main" id="{5CABB0FD-881E-E947-0428-541EC3855D9D}"/>
              </a:ext>
            </a:extLst>
          </p:cNvPr>
          <p:cNvSpPr/>
          <p:nvPr/>
        </p:nvSpPr>
        <p:spPr>
          <a:xfrm>
            <a:off x="1900238" y="996846"/>
            <a:ext cx="1906226" cy="29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3EF20439-E396-E019-FE14-4222DC08205F}"/>
              </a:ext>
            </a:extLst>
          </p:cNvPr>
          <p:cNvSpPr txBox="1"/>
          <p:nvPr/>
        </p:nvSpPr>
        <p:spPr>
          <a:xfrm>
            <a:off x="2014162" y="780106"/>
            <a:ext cx="1792301" cy="461665"/>
          </a:xfrm>
          <a:prstGeom prst="rect">
            <a:avLst/>
          </a:prstGeom>
          <a:noFill/>
        </p:spPr>
        <p:txBody>
          <a:bodyPr wrap="square">
            <a:spAutoFit/>
          </a:bodyPr>
          <a:lstStyle/>
          <a:p>
            <a:pPr algn="ctr"/>
            <a:r>
              <a:rPr lang="en-US" altLang="ja-JP" sz="2400" b="1" dirty="0"/>
              <a:t>d4PDF-RCM</a:t>
            </a:r>
          </a:p>
        </p:txBody>
      </p:sp>
      <p:pic>
        <p:nvPicPr>
          <p:cNvPr id="22" name="図 21">
            <a:extLst>
              <a:ext uri="{FF2B5EF4-FFF2-40B4-BE49-F238E27FC236}">
                <a16:creationId xmlns:a16="http://schemas.microsoft.com/office/drawing/2014/main" id="{3472E74F-01F9-F4B8-4D6A-AC9B22C16AE1}"/>
              </a:ext>
            </a:extLst>
          </p:cNvPr>
          <p:cNvPicPr>
            <a:picLocks noChangeAspect="1"/>
          </p:cNvPicPr>
          <p:nvPr/>
        </p:nvPicPr>
        <p:blipFill>
          <a:blip r:embed="rId4"/>
          <a:stretch>
            <a:fillRect/>
          </a:stretch>
        </p:blipFill>
        <p:spPr>
          <a:xfrm>
            <a:off x="643439" y="1156810"/>
            <a:ext cx="4712813" cy="2450924"/>
          </a:xfrm>
          <a:prstGeom prst="rect">
            <a:avLst/>
          </a:prstGeom>
        </p:spPr>
      </p:pic>
      <p:sp>
        <p:nvSpPr>
          <p:cNvPr id="2" name="テキスト ボックス 1">
            <a:extLst>
              <a:ext uri="{FF2B5EF4-FFF2-40B4-BE49-F238E27FC236}">
                <a16:creationId xmlns:a16="http://schemas.microsoft.com/office/drawing/2014/main" id="{23580852-F1F3-9803-63A3-BC99612108C2}"/>
              </a:ext>
            </a:extLst>
          </p:cNvPr>
          <p:cNvSpPr txBox="1"/>
          <p:nvPr/>
        </p:nvSpPr>
        <p:spPr>
          <a:xfrm>
            <a:off x="4932750" y="6048476"/>
            <a:ext cx="766327" cy="338554"/>
          </a:xfrm>
          <a:prstGeom prst="rect">
            <a:avLst/>
          </a:prstGeom>
          <a:noFill/>
        </p:spPr>
        <p:txBody>
          <a:bodyPr wrap="square" rtlCol="0">
            <a:spAutoFit/>
          </a:bodyPr>
          <a:lstStyle/>
          <a:p>
            <a:pPr algn="ctr"/>
            <a:r>
              <a:rPr lang="ja-JP" altLang="en-US" sz="1600" dirty="0"/>
              <a:t>補正</a:t>
            </a:r>
            <a:endParaRPr lang="en-US" altLang="ja-JP" sz="1600" dirty="0"/>
          </a:p>
        </p:txBody>
      </p:sp>
      <p:sp>
        <p:nvSpPr>
          <p:cNvPr id="7" name="テキスト ボックス 6">
            <a:extLst>
              <a:ext uri="{FF2B5EF4-FFF2-40B4-BE49-F238E27FC236}">
                <a16:creationId xmlns:a16="http://schemas.microsoft.com/office/drawing/2014/main" id="{0A513070-45F1-F2C7-568E-2455508CD7B5}"/>
              </a:ext>
            </a:extLst>
          </p:cNvPr>
          <p:cNvSpPr txBox="1"/>
          <p:nvPr/>
        </p:nvSpPr>
        <p:spPr>
          <a:xfrm>
            <a:off x="7084226" y="6048476"/>
            <a:ext cx="766327" cy="338554"/>
          </a:xfrm>
          <a:prstGeom prst="rect">
            <a:avLst/>
          </a:prstGeom>
          <a:noFill/>
        </p:spPr>
        <p:txBody>
          <a:bodyPr wrap="square" rtlCol="0">
            <a:spAutoFit/>
          </a:bodyPr>
          <a:lstStyle/>
          <a:p>
            <a:pPr algn="ctr"/>
            <a:r>
              <a:rPr lang="ja-JP" altLang="en-US" sz="1600" dirty="0"/>
              <a:t>補正</a:t>
            </a:r>
            <a:endParaRPr lang="en-US" altLang="ja-JP" sz="1600" dirty="0"/>
          </a:p>
        </p:txBody>
      </p:sp>
      <p:sp>
        <p:nvSpPr>
          <p:cNvPr id="86" name="テキスト ボックス 85">
            <a:extLst>
              <a:ext uri="{FF2B5EF4-FFF2-40B4-BE49-F238E27FC236}">
                <a16:creationId xmlns:a16="http://schemas.microsoft.com/office/drawing/2014/main" id="{B92D0976-11C7-A07E-53C6-91784B849E9A}"/>
              </a:ext>
            </a:extLst>
          </p:cNvPr>
          <p:cNvSpPr txBox="1"/>
          <p:nvPr/>
        </p:nvSpPr>
        <p:spPr>
          <a:xfrm>
            <a:off x="2514609" y="3547697"/>
            <a:ext cx="2782311" cy="230832"/>
          </a:xfrm>
          <a:prstGeom prst="rect">
            <a:avLst/>
          </a:prstGeom>
          <a:solidFill>
            <a:schemeClr val="bg1"/>
          </a:solidFill>
        </p:spPr>
        <p:txBody>
          <a:bodyPr wrap="square">
            <a:spAutoFit/>
          </a:bodyPr>
          <a:lstStyle/>
          <a:p>
            <a:r>
              <a:rPr lang="ja-JP" altLang="en-US" sz="900" dirty="0"/>
              <a:t>引用：</a:t>
            </a:r>
            <a:r>
              <a:rPr lang="en-US" altLang="ja-JP" sz="900" dirty="0"/>
              <a:t>https://www.miroc-gcm.jp/d4PDF/design.html</a:t>
            </a:r>
          </a:p>
        </p:txBody>
      </p:sp>
      <p:sp>
        <p:nvSpPr>
          <p:cNvPr id="16" name="テキスト ボックス 15">
            <a:extLst>
              <a:ext uri="{FF2B5EF4-FFF2-40B4-BE49-F238E27FC236}">
                <a16:creationId xmlns:a16="http://schemas.microsoft.com/office/drawing/2014/main" id="{084AC2C9-B92C-BA75-198A-392E4358F494}"/>
              </a:ext>
            </a:extLst>
          </p:cNvPr>
          <p:cNvSpPr txBox="1"/>
          <p:nvPr/>
        </p:nvSpPr>
        <p:spPr>
          <a:xfrm>
            <a:off x="6194011" y="3203383"/>
            <a:ext cx="2498297" cy="369332"/>
          </a:xfrm>
          <a:prstGeom prst="rect">
            <a:avLst/>
          </a:prstGeom>
          <a:noFill/>
          <a:ln>
            <a:noFill/>
          </a:ln>
        </p:spPr>
        <p:txBody>
          <a:bodyPr wrap="square" rtlCol="0">
            <a:spAutoFit/>
          </a:bodyPr>
          <a:lstStyle/>
          <a:p>
            <a:pPr algn="ctr"/>
            <a:r>
              <a:rPr lang="ja-JP" altLang="en-US" b="1" dirty="0"/>
              <a:t>本研究の対象流域</a:t>
            </a:r>
            <a:endParaRPr lang="en-US" altLang="ja-JP" b="1" dirty="0"/>
          </a:p>
        </p:txBody>
      </p:sp>
      <p:grpSp>
        <p:nvGrpSpPr>
          <p:cNvPr id="21" name="グループ化 20">
            <a:extLst>
              <a:ext uri="{FF2B5EF4-FFF2-40B4-BE49-F238E27FC236}">
                <a16:creationId xmlns:a16="http://schemas.microsoft.com/office/drawing/2014/main" id="{7DD72704-A257-2B1E-77E8-33013123CE4B}"/>
              </a:ext>
            </a:extLst>
          </p:cNvPr>
          <p:cNvGrpSpPr/>
          <p:nvPr/>
        </p:nvGrpSpPr>
        <p:grpSpPr>
          <a:xfrm>
            <a:off x="6206656" y="1403929"/>
            <a:ext cx="2510884" cy="1746291"/>
            <a:chOff x="6194926" y="1010938"/>
            <a:chExt cx="2510884" cy="1746291"/>
          </a:xfrm>
        </p:grpSpPr>
        <p:pic>
          <p:nvPicPr>
            <p:cNvPr id="15" name="図 14" descr="マップ&#10;&#10;自動的に生成された説明">
              <a:extLst>
                <a:ext uri="{FF2B5EF4-FFF2-40B4-BE49-F238E27FC236}">
                  <a16:creationId xmlns:a16="http://schemas.microsoft.com/office/drawing/2014/main" id="{F8FE5B8E-B301-CA67-2F30-C7A02EC12C04}"/>
                </a:ext>
              </a:extLst>
            </p:cNvPr>
            <p:cNvPicPr>
              <a:picLocks noChangeAspect="1"/>
            </p:cNvPicPr>
            <p:nvPr/>
          </p:nvPicPr>
          <p:blipFill rotWithShape="1">
            <a:blip r:embed="rId5">
              <a:extLst>
                <a:ext uri="{28A0092B-C50C-407E-A947-70E740481C1C}">
                  <a14:useLocalDpi xmlns:a14="http://schemas.microsoft.com/office/drawing/2010/main" val="0"/>
                </a:ext>
              </a:extLst>
            </a:blip>
            <a:srcRect l="61367"/>
            <a:stretch/>
          </p:blipFill>
          <p:spPr>
            <a:xfrm rot="16200000">
              <a:off x="6764701" y="441163"/>
              <a:ext cx="1371333" cy="2510884"/>
            </a:xfrm>
            <a:prstGeom prst="rect">
              <a:avLst/>
            </a:prstGeom>
            <a:ln>
              <a:solidFill>
                <a:schemeClr val="tx2"/>
              </a:solidFill>
            </a:ln>
          </p:spPr>
        </p:pic>
        <p:sp>
          <p:nvSpPr>
            <p:cNvPr id="19" name="テキスト ボックス 18">
              <a:extLst>
                <a:ext uri="{FF2B5EF4-FFF2-40B4-BE49-F238E27FC236}">
                  <a16:creationId xmlns:a16="http://schemas.microsoft.com/office/drawing/2014/main" id="{63E05E3B-C093-7287-9FD1-7E8DFF63F4EF}"/>
                </a:ext>
              </a:extLst>
            </p:cNvPr>
            <p:cNvSpPr txBox="1"/>
            <p:nvPr/>
          </p:nvSpPr>
          <p:spPr>
            <a:xfrm>
              <a:off x="6494672" y="2449452"/>
              <a:ext cx="1832463" cy="307777"/>
            </a:xfrm>
            <a:prstGeom prst="rect">
              <a:avLst/>
            </a:prstGeom>
            <a:noFill/>
            <a:ln>
              <a:noFill/>
            </a:ln>
          </p:spPr>
          <p:txBody>
            <a:bodyPr wrap="square" rtlCol="0">
              <a:spAutoFit/>
            </a:bodyPr>
            <a:lstStyle/>
            <a:p>
              <a:pPr algn="ctr"/>
              <a:r>
                <a:rPr lang="ja-JP" altLang="en-US" sz="1400" b="1" dirty="0"/>
                <a:t>一級河川大和川水系</a:t>
              </a:r>
              <a:endParaRPr lang="en-US" altLang="ja-JP" sz="1400" b="1" dirty="0"/>
            </a:p>
          </p:txBody>
        </p:sp>
      </p:grpSp>
      <p:sp>
        <p:nvSpPr>
          <p:cNvPr id="23" name="正方形/長方形 22">
            <a:extLst>
              <a:ext uri="{FF2B5EF4-FFF2-40B4-BE49-F238E27FC236}">
                <a16:creationId xmlns:a16="http://schemas.microsoft.com/office/drawing/2014/main" id="{4CC7E367-FAA3-79EF-EEE0-D2759D857BCF}"/>
              </a:ext>
            </a:extLst>
          </p:cNvPr>
          <p:cNvSpPr/>
          <p:nvPr/>
        </p:nvSpPr>
        <p:spPr>
          <a:xfrm>
            <a:off x="3782060" y="2385584"/>
            <a:ext cx="61769" cy="457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3A95392F-1CBA-388B-3102-579CA2E71F10}"/>
              </a:ext>
            </a:extLst>
          </p:cNvPr>
          <p:cNvCxnSpPr>
            <a:cxnSpLocks/>
          </p:cNvCxnSpPr>
          <p:nvPr/>
        </p:nvCxnSpPr>
        <p:spPr>
          <a:xfrm flipV="1">
            <a:off x="3852182" y="1403929"/>
            <a:ext cx="2354473" cy="97300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5EACDE55-9494-9B25-AED7-EF10C0F7C135}"/>
              </a:ext>
            </a:extLst>
          </p:cNvPr>
          <p:cNvCxnSpPr>
            <a:cxnSpLocks/>
          </p:cNvCxnSpPr>
          <p:nvPr/>
        </p:nvCxnSpPr>
        <p:spPr>
          <a:xfrm>
            <a:off x="3852182" y="2440801"/>
            <a:ext cx="2354473" cy="34311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9" name="図 38">
            <a:extLst>
              <a:ext uri="{FF2B5EF4-FFF2-40B4-BE49-F238E27FC236}">
                <a16:creationId xmlns:a16="http://schemas.microsoft.com/office/drawing/2014/main" id="{659EA869-75DF-6859-AC08-B50F46C546F1}"/>
              </a:ext>
            </a:extLst>
          </p:cNvPr>
          <p:cNvPicPr>
            <a:picLocks noChangeAspect="1"/>
          </p:cNvPicPr>
          <p:nvPr/>
        </p:nvPicPr>
        <p:blipFill>
          <a:blip r:embed="rId6"/>
          <a:stretch>
            <a:fillRect/>
          </a:stretch>
        </p:blipFill>
        <p:spPr>
          <a:xfrm>
            <a:off x="232832" y="3853694"/>
            <a:ext cx="5534025" cy="990600"/>
          </a:xfrm>
          <a:prstGeom prst="rect">
            <a:avLst/>
          </a:prstGeom>
        </p:spPr>
      </p:pic>
    </p:spTree>
    <p:extLst>
      <p:ext uri="{BB962C8B-B14F-4D97-AF65-F5344CB8AC3E}">
        <p14:creationId xmlns:p14="http://schemas.microsoft.com/office/powerpoint/2010/main" val="37964055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13808</TotalTime>
  <Words>2165</Words>
  <Application>Microsoft Office PowerPoint</Application>
  <PresentationFormat>画面に合わせる (4:3)</PresentationFormat>
  <Paragraphs>203</Paragraphs>
  <Slides>17</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ＭＳ Ｐゴシック</vt:lpstr>
      <vt:lpstr>游ゴシック</vt:lpstr>
      <vt:lpstr>游明朝</vt:lpstr>
      <vt:lpstr>Arial</vt:lpstr>
      <vt:lpstr>Calibri</vt:lpstr>
      <vt:lpstr>Calibri Light</vt:lpstr>
      <vt:lpstr>Cambria Math</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大森 大喜</dc:creator>
  <cp:lastModifiedBy>xtoi5362@outlook.jp</cp:lastModifiedBy>
  <cp:revision>84</cp:revision>
  <cp:lastPrinted>2023-02-20T05:45:42Z</cp:lastPrinted>
  <dcterms:created xsi:type="dcterms:W3CDTF">2023-02-14T09:06:26Z</dcterms:created>
  <dcterms:modified xsi:type="dcterms:W3CDTF">2023-06-14T13:32:30Z</dcterms:modified>
</cp:coreProperties>
</file>